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8" r:id="rId6"/>
    <p:sldId id="259" r:id="rId7"/>
    <p:sldId id="260" r:id="rId8"/>
    <p:sldId id="261" r:id="rId9"/>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328E"/>
    <a:srgbClr val="1B83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F7626-ADB6-45D2-B3EB-9F4CBAE526DE}" v="20" dt="2021-11-30T07:31:07.418"/>
    <p1510:client id="{30CA0E83-C327-4FF4-B5C2-950505FAA8E4}" v="6" dt="2020-05-14T12:19:41.509"/>
    <p1510:client id="{92E92665-B9E3-4A48-95D4-3C79335D99FD}" v="49" dt="2022-03-23T08:11:08.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920" autoAdjust="0"/>
  </p:normalViewPr>
  <p:slideViewPr>
    <p:cSldViewPr snapToGrid="0">
      <p:cViewPr varScale="1">
        <p:scale>
          <a:sx n="105" d="100"/>
          <a:sy n="105" d="100"/>
        </p:scale>
        <p:origin x="22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7" d="100"/>
          <a:sy n="87" d="100"/>
        </p:scale>
        <p:origin x="390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E48717-EADD-49AB-908C-59AEBF2A6F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a:extLst>
              <a:ext uri="{FF2B5EF4-FFF2-40B4-BE49-F238E27FC236}">
                <a16:creationId xmlns:a16="http://schemas.microsoft.com/office/drawing/2014/main" id="{9E550FD5-8862-4BF2-AB9E-54274508893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9AA9B2-7BF9-4BAC-8A11-3000D950381C}" type="datetimeFigureOut">
              <a:rPr lang="en-BE" smtClean="0"/>
              <a:t>03/23/2022</a:t>
            </a:fld>
            <a:endParaRPr lang="en-BE"/>
          </a:p>
        </p:txBody>
      </p:sp>
      <p:sp>
        <p:nvSpPr>
          <p:cNvPr id="4" name="Footer Placeholder 3">
            <a:extLst>
              <a:ext uri="{FF2B5EF4-FFF2-40B4-BE49-F238E27FC236}">
                <a16:creationId xmlns:a16="http://schemas.microsoft.com/office/drawing/2014/main" id="{4CE20EC8-2DA8-458C-B11D-67AEAFDF63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5" name="Slide Number Placeholder 4">
            <a:extLst>
              <a:ext uri="{FF2B5EF4-FFF2-40B4-BE49-F238E27FC236}">
                <a16:creationId xmlns:a16="http://schemas.microsoft.com/office/drawing/2014/main" id="{75296731-A026-4A46-819F-BDD148A2E0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831B7-6A35-4981-B1C8-E19525AF4DC6}" type="slidenum">
              <a:rPr lang="en-BE" smtClean="0"/>
              <a:t>‹#›</a:t>
            </a:fld>
            <a:endParaRPr lang="en-BE"/>
          </a:p>
        </p:txBody>
      </p:sp>
    </p:spTree>
    <p:extLst>
      <p:ext uri="{BB962C8B-B14F-4D97-AF65-F5344CB8AC3E}">
        <p14:creationId xmlns:p14="http://schemas.microsoft.com/office/powerpoint/2010/main" val="2385744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B1EE3-2404-490E-A09C-13D60B70C5B9}" type="datetimeFigureOut">
              <a:rPr lang="en-GB" smtClean="0"/>
              <a:t>23/03/2022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D57FE-AFB7-49F3-A9F4-4CCD5A6174A6}" type="slidenum">
              <a:rPr lang="en-GB" smtClean="0"/>
              <a:t>‹#›</a:t>
            </a:fld>
            <a:endParaRPr lang="en-GB"/>
          </a:p>
        </p:txBody>
      </p:sp>
    </p:spTree>
    <p:extLst>
      <p:ext uri="{BB962C8B-B14F-4D97-AF65-F5344CB8AC3E}">
        <p14:creationId xmlns:p14="http://schemas.microsoft.com/office/powerpoint/2010/main" val="119225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DB2DAB1-12CA-44E1-AF0C-F0DED5836196}"/>
              </a:ext>
            </a:extLst>
          </p:cNvPr>
          <p:cNvSpPr/>
          <p:nvPr userDrawn="1"/>
        </p:nvSpPr>
        <p:spPr>
          <a:xfrm>
            <a:off x="0" y="0"/>
            <a:ext cx="12191999" cy="6858000"/>
          </a:xfrm>
          <a:prstGeom prst="rect">
            <a:avLst/>
          </a:prstGeom>
          <a:gradFill flip="none" rotWithShape="1">
            <a:gsLst>
              <a:gs pos="0">
                <a:srgbClr val="1B837E">
                  <a:alpha val="84706"/>
                </a:srgbClr>
              </a:gs>
              <a:gs pos="100000">
                <a:srgbClr val="D3328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dirty="0">
              <a:solidFill>
                <a:schemeClr val="bg1"/>
              </a:solidFill>
            </a:endParaRPr>
          </a:p>
        </p:txBody>
      </p:sp>
      <p:sp>
        <p:nvSpPr>
          <p:cNvPr id="2" name="Title 1">
            <a:extLst>
              <a:ext uri="{FF2B5EF4-FFF2-40B4-BE49-F238E27FC236}">
                <a16:creationId xmlns:a16="http://schemas.microsoft.com/office/drawing/2014/main" id="{954AC722-365D-4F3C-A80B-E2A193998B52}"/>
              </a:ext>
            </a:extLst>
          </p:cNvPr>
          <p:cNvSpPr>
            <a:spLocks noGrp="1"/>
          </p:cNvSpPr>
          <p:nvPr>
            <p:ph type="ctrTitle"/>
          </p:nvPr>
        </p:nvSpPr>
        <p:spPr>
          <a:xfrm>
            <a:off x="838199" y="497151"/>
            <a:ext cx="10515599" cy="5122599"/>
          </a:xfrm>
        </p:spPr>
        <p:txBody>
          <a:bodyPr anchor="b"/>
          <a:lstStyle>
            <a:lvl1pPr algn="ctr">
              <a:defRPr sz="6000">
                <a:solidFill>
                  <a:schemeClr val="bg1"/>
                </a:solidFill>
                <a:effectLst>
                  <a:outerShdw blurRad="38100" dist="38100" dir="2700000" algn="tl">
                    <a:srgbClr val="000000">
                      <a:alpha val="43137"/>
                    </a:srgbClr>
                  </a:outerShdw>
                </a:effectLst>
              </a:defRPr>
            </a:lvl1pPr>
          </a:lstStyle>
          <a:p>
            <a:r>
              <a:rPr lang="en-US" dirty="0"/>
              <a:t>Click to edit Master title style</a:t>
            </a:r>
            <a:endParaRPr lang="en-BE" dirty="0"/>
          </a:p>
        </p:txBody>
      </p:sp>
      <p:sp>
        <p:nvSpPr>
          <p:cNvPr id="3" name="Subtitle 2">
            <a:extLst>
              <a:ext uri="{FF2B5EF4-FFF2-40B4-BE49-F238E27FC236}">
                <a16:creationId xmlns:a16="http://schemas.microsoft.com/office/drawing/2014/main" id="{F8104F1E-77A4-4BFD-9EAB-A07BBEF73691}"/>
              </a:ext>
            </a:extLst>
          </p:cNvPr>
          <p:cNvSpPr>
            <a:spLocks noGrp="1"/>
          </p:cNvSpPr>
          <p:nvPr>
            <p:ph type="subTitle" idx="1"/>
          </p:nvPr>
        </p:nvSpPr>
        <p:spPr>
          <a:xfrm>
            <a:off x="838199" y="5774924"/>
            <a:ext cx="10515599" cy="717952"/>
          </a:xfrm>
        </p:spPr>
        <p:txBody>
          <a:bodyPr/>
          <a:lstStyle>
            <a:lvl1pPr marL="0" indent="0" algn="ctr">
              <a:buNone/>
              <a:defRPr sz="240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BE" dirty="0"/>
          </a:p>
        </p:txBody>
      </p:sp>
      <p:pic>
        <p:nvPicPr>
          <p:cNvPr id="9" name="Picture 8" descr="A picture containing drawing, light&#10;&#10;Description automatically generated">
            <a:extLst>
              <a:ext uri="{FF2B5EF4-FFF2-40B4-BE49-F238E27FC236}">
                <a16:creationId xmlns:a16="http://schemas.microsoft.com/office/drawing/2014/main" id="{D73A3AFD-4789-4F94-BE75-DD6A335F3BA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1132"/>
          <a:stretch/>
        </p:blipFill>
        <p:spPr>
          <a:xfrm>
            <a:off x="4226398" y="497151"/>
            <a:ext cx="3739200" cy="13886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108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96B8FD5-2F5C-40BE-8BE8-A47DEF69E2CF}"/>
              </a:ext>
            </a:extLst>
          </p:cNvPr>
          <p:cNvSpPr/>
          <p:nvPr userDrawn="1"/>
        </p:nvSpPr>
        <p:spPr>
          <a:xfrm>
            <a:off x="0" y="0"/>
            <a:ext cx="3249226" cy="6858000"/>
          </a:xfrm>
          <a:prstGeom prst="rect">
            <a:avLst/>
          </a:prstGeom>
          <a:gradFill flip="none" rotWithShape="1">
            <a:gsLst>
              <a:gs pos="0">
                <a:srgbClr val="1B837E"/>
              </a:gs>
              <a:gs pos="100000">
                <a:srgbClr val="D3328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dirty="0">
              <a:solidFill>
                <a:schemeClr val="bg1"/>
              </a:solidFill>
            </a:endParaRPr>
          </a:p>
        </p:txBody>
      </p:sp>
      <p:pic>
        <p:nvPicPr>
          <p:cNvPr id="3" name="Picture 2" descr="A picture containing clock, meter&#10;&#10;Description automatically generated">
            <a:extLst>
              <a:ext uri="{FF2B5EF4-FFF2-40B4-BE49-F238E27FC236}">
                <a16:creationId xmlns:a16="http://schemas.microsoft.com/office/drawing/2014/main" id="{60E522DA-F302-4C59-84BE-64581F2527B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5678"/>
          <a:stretch/>
        </p:blipFill>
        <p:spPr>
          <a:xfrm>
            <a:off x="10071446" y="230467"/>
            <a:ext cx="1944000" cy="530059"/>
          </a:xfrm>
          <a:prstGeom prst="rect">
            <a:avLst/>
          </a:prstGeom>
        </p:spPr>
      </p:pic>
      <p:sp>
        <p:nvSpPr>
          <p:cNvPr id="7" name="Rectangle 6">
            <a:extLst>
              <a:ext uri="{FF2B5EF4-FFF2-40B4-BE49-F238E27FC236}">
                <a16:creationId xmlns:a16="http://schemas.microsoft.com/office/drawing/2014/main" id="{A161EC47-01DB-4A01-AB95-48F4E8012561}"/>
              </a:ext>
            </a:extLst>
          </p:cNvPr>
          <p:cNvSpPr/>
          <p:nvPr userDrawn="1"/>
        </p:nvSpPr>
        <p:spPr>
          <a:xfrm>
            <a:off x="2388092" y="870011"/>
            <a:ext cx="9286044" cy="4793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1600"/>
          </a:p>
        </p:txBody>
      </p:sp>
      <p:sp>
        <p:nvSpPr>
          <p:cNvPr id="9" name="Content Placeholder 20">
            <a:extLst>
              <a:ext uri="{FF2B5EF4-FFF2-40B4-BE49-F238E27FC236}">
                <a16:creationId xmlns:a16="http://schemas.microsoft.com/office/drawing/2014/main" id="{1214AA79-CBE8-46F8-A595-DDEA5D7E9059}"/>
              </a:ext>
            </a:extLst>
          </p:cNvPr>
          <p:cNvSpPr>
            <a:spLocks noGrp="1"/>
          </p:cNvSpPr>
          <p:nvPr>
            <p:ph sz="quarter" idx="10"/>
          </p:nvPr>
        </p:nvSpPr>
        <p:spPr>
          <a:xfrm>
            <a:off x="2627313" y="1181100"/>
            <a:ext cx="8726487" cy="4278313"/>
          </a:xfrm>
        </p:spPr>
        <p:txBody>
          <a:bodyPr/>
          <a:lstStyle>
            <a:lvl1pPr marL="514350" indent="-514350">
              <a:buClr>
                <a:srgbClr val="1B837E"/>
              </a:buClr>
              <a:buFont typeface="+mj-lt"/>
              <a:buAutoNum type="arabicPeriod"/>
              <a:defRPr>
                <a:solidFill>
                  <a:schemeClr val="accent4"/>
                </a:solidFill>
              </a:defRPr>
            </a:lvl1pPr>
            <a:lvl2pPr marL="914400" indent="-457200">
              <a:buClr>
                <a:srgbClr val="D3328E"/>
              </a:buClr>
              <a:buFont typeface="+mj-lt"/>
              <a:buAutoNum type="alphaLcPeriod"/>
              <a:defRPr>
                <a:solidFill>
                  <a:schemeClr val="accent4"/>
                </a:solidFill>
              </a:defRPr>
            </a:lvl2pPr>
            <a:lvl3pPr marL="1428750" indent="-514350">
              <a:buClr>
                <a:srgbClr val="1B837E"/>
              </a:buClr>
              <a:buFont typeface="+mj-lt"/>
              <a:buAutoNum type="romanLcPeriod"/>
              <a:defRPr>
                <a:solidFill>
                  <a:schemeClr val="accent4"/>
                </a:solidFill>
              </a:defRPr>
            </a:lvl3pPr>
            <a:lvl4pPr marL="1714500" indent="-342900">
              <a:buClr>
                <a:srgbClr val="D3328E"/>
              </a:buClr>
              <a:buFont typeface="+mj-lt"/>
              <a:buAutoNum type="alphaLcPeriod"/>
              <a:defRPr>
                <a:solidFill>
                  <a:schemeClr val="accent4"/>
                </a:solidFill>
              </a:defRPr>
            </a:lvl4pPr>
            <a:lvl5pPr marL="2228850" indent="-400050">
              <a:buClr>
                <a:srgbClr val="1B837E"/>
              </a:buClr>
              <a:buFont typeface="+mj-lt"/>
              <a:buAutoNum type="romanLcPeriod"/>
              <a:defRPr>
                <a:solidFill>
                  <a:schemeClr val="accent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E" dirty="0"/>
          </a:p>
        </p:txBody>
      </p:sp>
      <p:sp>
        <p:nvSpPr>
          <p:cNvPr id="10" name="TextBox 9">
            <a:extLst>
              <a:ext uri="{FF2B5EF4-FFF2-40B4-BE49-F238E27FC236}">
                <a16:creationId xmlns:a16="http://schemas.microsoft.com/office/drawing/2014/main" id="{BD49CE44-DA2B-451C-B1AC-46419EE64678}"/>
              </a:ext>
            </a:extLst>
          </p:cNvPr>
          <p:cNvSpPr txBox="1"/>
          <p:nvPr userDrawn="1"/>
        </p:nvSpPr>
        <p:spPr>
          <a:xfrm>
            <a:off x="517864" y="489220"/>
            <a:ext cx="1415772" cy="5555524"/>
          </a:xfrm>
          <a:prstGeom prst="rect">
            <a:avLst/>
          </a:prstGeom>
          <a:noFill/>
        </p:spPr>
        <p:txBody>
          <a:bodyPr vert="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0" dirty="0">
                <a:solidFill>
                  <a:schemeClr val="bg1"/>
                </a:solidFill>
                <a:effectLst>
                  <a:outerShdw blurRad="38100" dist="38100" dir="2700000" algn="tl">
                    <a:srgbClr val="000000">
                      <a:alpha val="43137"/>
                    </a:srgbClr>
                  </a:outerShdw>
                </a:effectLst>
              </a:rPr>
              <a:t>Contents</a:t>
            </a:r>
            <a:endParaRPr lang="en-BE" sz="8000" dirty="0">
              <a:solidFill>
                <a:schemeClr val="bg1"/>
              </a:solidFill>
              <a:effectLst>
                <a:outerShdw blurRad="38100" dist="38100" dir="2700000" algn="tl">
                  <a:srgbClr val="000000">
                    <a:alpha val="43137"/>
                  </a:srgbClr>
                </a:outerShdw>
              </a:effectLst>
            </a:endParaRPr>
          </a:p>
        </p:txBody>
      </p:sp>
      <p:sp>
        <p:nvSpPr>
          <p:cNvPr id="12" name="TextBox 11">
            <a:extLst>
              <a:ext uri="{FF2B5EF4-FFF2-40B4-BE49-F238E27FC236}">
                <a16:creationId xmlns:a16="http://schemas.microsoft.com/office/drawing/2014/main" id="{B979953B-976D-4867-9FEB-EF357B734ECC}"/>
              </a:ext>
            </a:extLst>
          </p:cNvPr>
          <p:cNvSpPr txBox="1"/>
          <p:nvPr userDrawn="1"/>
        </p:nvSpPr>
        <p:spPr>
          <a:xfrm>
            <a:off x="4182862" y="6400801"/>
            <a:ext cx="38262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We Open Doors for </a:t>
            </a:r>
            <a:r>
              <a:rPr lang="en-GB" sz="1600" dirty="0">
                <a:solidFill>
                  <a:srgbClr val="1B837E"/>
                </a:solidFill>
              </a:rPr>
              <a:t>W</a:t>
            </a:r>
            <a:r>
              <a:rPr lang="en-GB" sz="1600" dirty="0">
                <a:solidFill>
                  <a:schemeClr val="tx1"/>
                </a:solidFill>
              </a:rPr>
              <a:t>omen</a:t>
            </a:r>
            <a:r>
              <a:rPr lang="en-GB" sz="1600" dirty="0"/>
              <a:t> </a:t>
            </a:r>
            <a:r>
              <a:rPr lang="en-GB" sz="1600" dirty="0">
                <a:solidFill>
                  <a:schemeClr val="accent2"/>
                </a:solidFill>
              </a:rPr>
              <a:t>E</a:t>
            </a:r>
            <a:r>
              <a:rPr lang="en-GB" sz="1600" dirty="0">
                <a:solidFill>
                  <a:schemeClr val="tx1"/>
                </a:solidFill>
              </a:rPr>
              <a:t>ntrepreneurs</a:t>
            </a:r>
            <a:endParaRPr lang="en-BE" dirty="0"/>
          </a:p>
        </p:txBody>
      </p:sp>
    </p:spTree>
    <p:extLst>
      <p:ext uri="{BB962C8B-B14F-4D97-AF65-F5344CB8AC3E}">
        <p14:creationId xmlns:p14="http://schemas.microsoft.com/office/powerpoint/2010/main" val="144549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3CC3E12-B903-4EE8-B445-B8850D6BBAA9}"/>
              </a:ext>
            </a:extLst>
          </p:cNvPr>
          <p:cNvSpPr/>
          <p:nvPr userDrawn="1"/>
        </p:nvSpPr>
        <p:spPr>
          <a:xfrm>
            <a:off x="701336" y="1"/>
            <a:ext cx="136864" cy="1690687"/>
          </a:xfrm>
          <a:prstGeom prst="rect">
            <a:avLst/>
          </a:prstGeom>
          <a:gradFill flip="none" rotWithShape="1">
            <a:gsLst>
              <a:gs pos="0">
                <a:srgbClr val="1B837E"/>
              </a:gs>
              <a:gs pos="100000">
                <a:srgbClr val="D3328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a:solidFill>
                <a:schemeClr val="bg1"/>
              </a:solidFill>
            </a:endParaRPr>
          </a:p>
        </p:txBody>
      </p:sp>
      <p:sp>
        <p:nvSpPr>
          <p:cNvPr id="13" name="Title 1">
            <a:extLst>
              <a:ext uri="{FF2B5EF4-FFF2-40B4-BE49-F238E27FC236}">
                <a16:creationId xmlns:a16="http://schemas.microsoft.com/office/drawing/2014/main" id="{DE2137F2-6DEF-466C-94BA-AE4B9FE5D1F0}"/>
              </a:ext>
            </a:extLst>
          </p:cNvPr>
          <p:cNvSpPr>
            <a:spLocks noGrp="1"/>
          </p:cNvSpPr>
          <p:nvPr>
            <p:ph type="title"/>
          </p:nvPr>
        </p:nvSpPr>
        <p:spPr>
          <a:xfrm>
            <a:off x="838200" y="365125"/>
            <a:ext cx="10515600" cy="1325563"/>
          </a:xfrm>
        </p:spPr>
        <p:txBody>
          <a:bodyPr/>
          <a:lstStyle>
            <a:lvl1pPr algn="l">
              <a:defRPr cap="none" baseline="0">
                <a:solidFill>
                  <a:srgbClr val="1B837E"/>
                </a:solidFill>
              </a:defRPr>
            </a:lvl1pPr>
          </a:lstStyle>
          <a:p>
            <a:r>
              <a:rPr lang="en-US" dirty="0"/>
              <a:t>Click to edit Master title style</a:t>
            </a:r>
            <a:endParaRPr lang="en-BE" dirty="0"/>
          </a:p>
        </p:txBody>
      </p:sp>
      <p:sp>
        <p:nvSpPr>
          <p:cNvPr id="14" name="Content Placeholder 2">
            <a:extLst>
              <a:ext uri="{FF2B5EF4-FFF2-40B4-BE49-F238E27FC236}">
                <a16:creationId xmlns:a16="http://schemas.microsoft.com/office/drawing/2014/main" id="{EA34F237-4B0B-4FB5-AFE1-B861626EC504}"/>
              </a:ext>
            </a:extLst>
          </p:cNvPr>
          <p:cNvSpPr>
            <a:spLocks noGrp="1"/>
          </p:cNvSpPr>
          <p:nvPr>
            <p:ph sz="half" idx="1"/>
          </p:nvPr>
        </p:nvSpPr>
        <p:spPr>
          <a:xfrm>
            <a:off x="838199" y="2005011"/>
            <a:ext cx="10515599" cy="4171951"/>
          </a:xfrm>
        </p:spPr>
        <p:txBody>
          <a:bodyPr/>
          <a:lstStyle>
            <a:lvl1pPr>
              <a:buClr>
                <a:srgbClr val="1B837E"/>
              </a:buClr>
              <a:defRPr>
                <a:solidFill>
                  <a:schemeClr val="accent4"/>
                </a:solidFill>
              </a:defRPr>
            </a:lvl1pPr>
            <a:lvl2pPr>
              <a:buClr>
                <a:srgbClr val="D3328E"/>
              </a:buClr>
              <a:defRPr>
                <a:solidFill>
                  <a:schemeClr val="accent4"/>
                </a:solidFill>
              </a:defRPr>
            </a:lvl2pPr>
            <a:lvl3pPr marL="1143000" indent="-228600">
              <a:buClr>
                <a:srgbClr val="1B837E"/>
              </a:buClr>
              <a:buFont typeface="Courier New" panose="02070309020205020404" pitchFamily="49" charset="0"/>
              <a:buChar char="o"/>
              <a:defRPr>
                <a:solidFill>
                  <a:schemeClr val="accent4"/>
                </a:solidFill>
              </a:defRPr>
            </a:lvl3pPr>
            <a:lvl4pPr marL="1600200" indent="-228600">
              <a:buClr>
                <a:srgbClr val="D3328E"/>
              </a:buClr>
              <a:buFont typeface="Courier New" panose="02070309020205020404" pitchFamily="49" charset="0"/>
              <a:buChar char="o"/>
              <a:defRPr>
                <a:solidFill>
                  <a:schemeClr val="accent4"/>
                </a:solidFill>
              </a:defRPr>
            </a:lvl4pPr>
            <a:lvl5pPr marL="2057400" indent="-228600">
              <a:buClr>
                <a:srgbClr val="1B837E"/>
              </a:buClr>
              <a:buFont typeface="Wingdings" panose="05000000000000000000" pitchFamily="2" charset="2"/>
              <a:buChar char="§"/>
              <a:defRPr>
                <a:solidFill>
                  <a:schemeClr val="accent4"/>
                </a:solidFill>
              </a:defRPr>
            </a:lvl5pPr>
            <a:lvl6pPr marL="2514600" indent="-228600">
              <a:buClr>
                <a:srgbClr val="D3328E"/>
              </a:buClr>
              <a:buFont typeface="Wingdings" panose="05000000000000000000" pitchFamily="2" charset="2"/>
              <a:buChar char="§"/>
              <a:defRPr>
                <a:solidFill>
                  <a:schemeClr val="accent4"/>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endParaRPr lang="en-BE" dirty="0"/>
          </a:p>
        </p:txBody>
      </p:sp>
      <p:sp>
        <p:nvSpPr>
          <p:cNvPr id="7" name="TextBox 6">
            <a:extLst>
              <a:ext uri="{FF2B5EF4-FFF2-40B4-BE49-F238E27FC236}">
                <a16:creationId xmlns:a16="http://schemas.microsoft.com/office/drawing/2014/main" id="{0C894989-CB1F-4429-BD4E-EBFB599FC95C}"/>
              </a:ext>
            </a:extLst>
          </p:cNvPr>
          <p:cNvSpPr txBox="1"/>
          <p:nvPr userDrawn="1"/>
        </p:nvSpPr>
        <p:spPr>
          <a:xfrm>
            <a:off x="4182862" y="6400801"/>
            <a:ext cx="38262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We Open Doors for </a:t>
            </a:r>
            <a:r>
              <a:rPr lang="en-GB" sz="1600" dirty="0">
                <a:solidFill>
                  <a:srgbClr val="1B837E"/>
                </a:solidFill>
              </a:rPr>
              <a:t>W</a:t>
            </a:r>
            <a:r>
              <a:rPr lang="en-GB" sz="1600" dirty="0">
                <a:solidFill>
                  <a:schemeClr val="tx1"/>
                </a:solidFill>
              </a:rPr>
              <a:t>omen</a:t>
            </a:r>
            <a:r>
              <a:rPr lang="en-GB" sz="1600" dirty="0"/>
              <a:t> </a:t>
            </a:r>
            <a:r>
              <a:rPr lang="en-GB" sz="1600" dirty="0">
                <a:solidFill>
                  <a:schemeClr val="accent2"/>
                </a:solidFill>
              </a:rPr>
              <a:t>E</a:t>
            </a:r>
            <a:r>
              <a:rPr lang="en-GB" sz="1600" dirty="0">
                <a:solidFill>
                  <a:schemeClr val="tx1"/>
                </a:solidFill>
              </a:rPr>
              <a:t>ntrepreneurs</a:t>
            </a:r>
            <a:endParaRPr lang="en-BE" dirty="0"/>
          </a:p>
        </p:txBody>
      </p:sp>
      <p:pic>
        <p:nvPicPr>
          <p:cNvPr id="8" name="Picture 7" descr="A picture containing clock, meter&#10;&#10;Description automatically generated">
            <a:extLst>
              <a:ext uri="{FF2B5EF4-FFF2-40B4-BE49-F238E27FC236}">
                <a16:creationId xmlns:a16="http://schemas.microsoft.com/office/drawing/2014/main" id="{4DCA253E-C395-4219-B780-CF2708AA32F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5678"/>
          <a:stretch/>
        </p:blipFill>
        <p:spPr>
          <a:xfrm>
            <a:off x="10071446" y="230467"/>
            <a:ext cx="1944000" cy="530059"/>
          </a:xfrm>
          <a:prstGeom prst="rect">
            <a:avLst/>
          </a:prstGeom>
        </p:spPr>
      </p:pic>
    </p:spTree>
    <p:extLst>
      <p:ext uri="{BB962C8B-B14F-4D97-AF65-F5344CB8AC3E}">
        <p14:creationId xmlns:p14="http://schemas.microsoft.com/office/powerpoint/2010/main" val="422099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8" name="Diamond 7">
            <a:extLst>
              <a:ext uri="{FF2B5EF4-FFF2-40B4-BE49-F238E27FC236}">
                <a16:creationId xmlns:a16="http://schemas.microsoft.com/office/drawing/2014/main" id="{018EB7B2-773D-49E2-B27B-967E1531931F}"/>
              </a:ext>
            </a:extLst>
          </p:cNvPr>
          <p:cNvSpPr/>
          <p:nvPr userDrawn="1"/>
        </p:nvSpPr>
        <p:spPr>
          <a:xfrm>
            <a:off x="9176025" y="-2514875"/>
            <a:ext cx="5760000" cy="5760000"/>
          </a:xfrm>
          <a:prstGeom prst="diamond">
            <a:avLst/>
          </a:prstGeom>
          <a:solidFill>
            <a:srgbClr val="D3328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BE"/>
          </a:p>
        </p:txBody>
      </p:sp>
      <p:sp>
        <p:nvSpPr>
          <p:cNvPr id="12" name="Rectangle 11">
            <a:extLst>
              <a:ext uri="{FF2B5EF4-FFF2-40B4-BE49-F238E27FC236}">
                <a16:creationId xmlns:a16="http://schemas.microsoft.com/office/drawing/2014/main" id="{53CC3E12-B903-4EE8-B445-B8850D6BBAA9}"/>
              </a:ext>
            </a:extLst>
          </p:cNvPr>
          <p:cNvSpPr/>
          <p:nvPr userDrawn="1"/>
        </p:nvSpPr>
        <p:spPr>
          <a:xfrm>
            <a:off x="701336" y="1"/>
            <a:ext cx="136864" cy="1690687"/>
          </a:xfrm>
          <a:prstGeom prst="rect">
            <a:avLst/>
          </a:prstGeom>
          <a:gradFill flip="none" rotWithShape="1">
            <a:gsLst>
              <a:gs pos="0">
                <a:srgbClr val="1B837E"/>
              </a:gs>
              <a:gs pos="100000">
                <a:srgbClr val="D3328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a:solidFill>
                <a:schemeClr val="bg1"/>
              </a:solidFill>
            </a:endParaRPr>
          </a:p>
        </p:txBody>
      </p:sp>
      <p:sp>
        <p:nvSpPr>
          <p:cNvPr id="13" name="Title 1">
            <a:extLst>
              <a:ext uri="{FF2B5EF4-FFF2-40B4-BE49-F238E27FC236}">
                <a16:creationId xmlns:a16="http://schemas.microsoft.com/office/drawing/2014/main" id="{DE2137F2-6DEF-466C-94BA-AE4B9FE5D1F0}"/>
              </a:ext>
            </a:extLst>
          </p:cNvPr>
          <p:cNvSpPr>
            <a:spLocks noGrp="1"/>
          </p:cNvSpPr>
          <p:nvPr>
            <p:ph type="title"/>
          </p:nvPr>
        </p:nvSpPr>
        <p:spPr>
          <a:xfrm>
            <a:off x="838200" y="365125"/>
            <a:ext cx="7829550" cy="1325563"/>
          </a:xfrm>
        </p:spPr>
        <p:txBody>
          <a:bodyPr/>
          <a:lstStyle>
            <a:lvl1pPr algn="l">
              <a:defRPr cap="none" baseline="0">
                <a:solidFill>
                  <a:srgbClr val="1B837E"/>
                </a:solidFill>
              </a:defRPr>
            </a:lvl1pPr>
          </a:lstStyle>
          <a:p>
            <a:r>
              <a:rPr lang="en-US" dirty="0"/>
              <a:t>Click to edit Master title style</a:t>
            </a:r>
            <a:endParaRPr lang="en-BE" dirty="0"/>
          </a:p>
        </p:txBody>
      </p:sp>
      <p:pic>
        <p:nvPicPr>
          <p:cNvPr id="16" name="Picture 15" descr="A picture containing drawing, light&#10;&#10;Description automatically generated">
            <a:extLst>
              <a:ext uri="{FF2B5EF4-FFF2-40B4-BE49-F238E27FC236}">
                <a16:creationId xmlns:a16="http://schemas.microsoft.com/office/drawing/2014/main" id="{301548CD-7CB7-437B-A85C-1ED4E062DF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25938"/>
          <a:stretch/>
        </p:blipFill>
        <p:spPr>
          <a:xfrm>
            <a:off x="10071447" y="226705"/>
            <a:ext cx="1953486" cy="537913"/>
          </a:xfrm>
          <a:prstGeom prst="rect">
            <a:avLst/>
          </a:prstGeom>
          <a:ln>
            <a:noFill/>
          </a:ln>
          <a:effectLst/>
        </p:spPr>
      </p:pic>
      <p:sp>
        <p:nvSpPr>
          <p:cNvPr id="14" name="Content Placeholder 2">
            <a:extLst>
              <a:ext uri="{FF2B5EF4-FFF2-40B4-BE49-F238E27FC236}">
                <a16:creationId xmlns:a16="http://schemas.microsoft.com/office/drawing/2014/main" id="{EA34F237-4B0B-4FB5-AFE1-B861626EC504}"/>
              </a:ext>
            </a:extLst>
          </p:cNvPr>
          <p:cNvSpPr>
            <a:spLocks noGrp="1"/>
          </p:cNvSpPr>
          <p:nvPr>
            <p:ph sz="half" idx="1"/>
          </p:nvPr>
        </p:nvSpPr>
        <p:spPr>
          <a:xfrm>
            <a:off x="838199" y="2005011"/>
            <a:ext cx="5257801" cy="4171951"/>
          </a:xfrm>
        </p:spPr>
        <p:txBody>
          <a:bodyPr/>
          <a:lstStyle>
            <a:lvl1pPr>
              <a:buClr>
                <a:srgbClr val="1B837E"/>
              </a:buClr>
              <a:defRPr>
                <a:solidFill>
                  <a:schemeClr val="accent4"/>
                </a:solidFill>
              </a:defRPr>
            </a:lvl1pPr>
            <a:lvl2pPr>
              <a:buClr>
                <a:srgbClr val="D3328E"/>
              </a:buClr>
              <a:defRPr>
                <a:solidFill>
                  <a:schemeClr val="accent4"/>
                </a:solidFill>
              </a:defRPr>
            </a:lvl2pPr>
            <a:lvl3pPr marL="1143000" indent="-228600">
              <a:buClr>
                <a:srgbClr val="1B837E"/>
              </a:buClr>
              <a:buFont typeface="Courier New" panose="02070309020205020404" pitchFamily="49" charset="0"/>
              <a:buChar char="o"/>
              <a:defRPr>
                <a:solidFill>
                  <a:schemeClr val="accent4"/>
                </a:solidFill>
              </a:defRPr>
            </a:lvl3pPr>
            <a:lvl4pPr marL="1600200" indent="-228600">
              <a:buClr>
                <a:srgbClr val="D3328E"/>
              </a:buClr>
              <a:buFont typeface="Courier New" panose="02070309020205020404" pitchFamily="49" charset="0"/>
              <a:buChar char="o"/>
              <a:defRPr>
                <a:solidFill>
                  <a:schemeClr val="accent4"/>
                </a:solidFill>
              </a:defRPr>
            </a:lvl4pPr>
            <a:lvl5pPr marL="2057400" indent="-228600">
              <a:buClr>
                <a:srgbClr val="1B837E"/>
              </a:buClr>
              <a:buFont typeface="Wingdings" panose="05000000000000000000" pitchFamily="2" charset="2"/>
              <a:buChar char="§"/>
              <a:defRPr>
                <a:solidFill>
                  <a:schemeClr val="accent4"/>
                </a:solidFill>
              </a:defRPr>
            </a:lvl5pPr>
            <a:lvl6pPr marL="2514600" indent="-228600">
              <a:buClr>
                <a:srgbClr val="D3328E"/>
              </a:buClr>
              <a:buFont typeface="Wingdings" panose="05000000000000000000" pitchFamily="2" charset="2"/>
              <a:buChar char="§"/>
              <a:defRPr>
                <a:solidFill>
                  <a:schemeClr val="accent4"/>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endParaRPr lang="en-BE" dirty="0"/>
          </a:p>
        </p:txBody>
      </p:sp>
      <p:sp>
        <p:nvSpPr>
          <p:cNvPr id="9" name="Diamond 8">
            <a:extLst>
              <a:ext uri="{FF2B5EF4-FFF2-40B4-BE49-F238E27FC236}">
                <a16:creationId xmlns:a16="http://schemas.microsoft.com/office/drawing/2014/main" id="{F0941BEA-6CD5-43C5-BB5F-B4E4BB0D79B8}"/>
              </a:ext>
            </a:extLst>
          </p:cNvPr>
          <p:cNvSpPr/>
          <p:nvPr userDrawn="1"/>
        </p:nvSpPr>
        <p:spPr>
          <a:xfrm>
            <a:off x="9176025" y="3612875"/>
            <a:ext cx="5760000" cy="5760000"/>
          </a:xfrm>
          <a:prstGeom prst="diamond">
            <a:avLst/>
          </a:prstGeom>
          <a:solidFill>
            <a:srgbClr val="1B837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BE"/>
          </a:p>
        </p:txBody>
      </p:sp>
      <p:sp>
        <p:nvSpPr>
          <p:cNvPr id="4" name="Picture Placeholder 3">
            <a:extLst>
              <a:ext uri="{FF2B5EF4-FFF2-40B4-BE49-F238E27FC236}">
                <a16:creationId xmlns:a16="http://schemas.microsoft.com/office/drawing/2014/main" id="{8E95030F-1660-429F-A689-B5E05E2D7A1D}"/>
              </a:ext>
            </a:extLst>
          </p:cNvPr>
          <p:cNvSpPr>
            <a:spLocks noGrp="1"/>
          </p:cNvSpPr>
          <p:nvPr>
            <p:ph type="pic" sz="quarter" idx="10"/>
          </p:nvPr>
        </p:nvSpPr>
        <p:spPr>
          <a:xfrm>
            <a:off x="6180466" y="528882"/>
            <a:ext cx="5760000" cy="5760000"/>
          </a:xfrm>
          <a:prstGeom prst="diamond">
            <a:avLst/>
          </a:prstGeom>
          <a:ln>
            <a:solidFill>
              <a:schemeClr val="bg1">
                <a:lumMod val="95000"/>
              </a:schemeClr>
            </a:solidFill>
          </a:ln>
        </p:spPr>
        <p:txBody>
          <a:bodyPr/>
          <a:lstStyle>
            <a:lvl1pPr marL="0" indent="0" algn="ctr">
              <a:buNone/>
              <a:defRPr/>
            </a:lvl1pPr>
          </a:lstStyle>
          <a:p>
            <a:endParaRPr lang="en-BE" dirty="0"/>
          </a:p>
        </p:txBody>
      </p:sp>
      <p:sp>
        <p:nvSpPr>
          <p:cNvPr id="10" name="TextBox 9">
            <a:extLst>
              <a:ext uri="{FF2B5EF4-FFF2-40B4-BE49-F238E27FC236}">
                <a16:creationId xmlns:a16="http://schemas.microsoft.com/office/drawing/2014/main" id="{14FC597A-31EB-4B5D-84B6-0E7689E25379}"/>
              </a:ext>
            </a:extLst>
          </p:cNvPr>
          <p:cNvSpPr txBox="1"/>
          <p:nvPr userDrawn="1"/>
        </p:nvSpPr>
        <p:spPr>
          <a:xfrm>
            <a:off x="4182862" y="6400801"/>
            <a:ext cx="38262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We Open Doors for </a:t>
            </a:r>
            <a:r>
              <a:rPr lang="en-GB" sz="1600" dirty="0">
                <a:solidFill>
                  <a:srgbClr val="1B837E"/>
                </a:solidFill>
              </a:rPr>
              <a:t>W</a:t>
            </a:r>
            <a:r>
              <a:rPr lang="en-GB" sz="1600" dirty="0">
                <a:solidFill>
                  <a:schemeClr val="tx1"/>
                </a:solidFill>
              </a:rPr>
              <a:t>omen</a:t>
            </a:r>
            <a:r>
              <a:rPr lang="en-GB" sz="1600" dirty="0"/>
              <a:t> </a:t>
            </a:r>
            <a:r>
              <a:rPr lang="en-GB" sz="1600" dirty="0">
                <a:solidFill>
                  <a:schemeClr val="accent2"/>
                </a:solidFill>
              </a:rPr>
              <a:t>E</a:t>
            </a:r>
            <a:r>
              <a:rPr lang="en-GB" sz="1600" dirty="0">
                <a:solidFill>
                  <a:schemeClr val="tx1"/>
                </a:solidFill>
              </a:rPr>
              <a:t>ntrepreneurs</a:t>
            </a:r>
            <a:endParaRPr lang="en-BE" dirty="0"/>
          </a:p>
        </p:txBody>
      </p:sp>
    </p:spTree>
    <p:extLst>
      <p:ext uri="{BB962C8B-B14F-4D97-AF65-F5344CB8AC3E}">
        <p14:creationId xmlns:p14="http://schemas.microsoft.com/office/powerpoint/2010/main" val="82771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6EF813-843F-44C3-8071-BCDC70FB7E00}"/>
              </a:ext>
            </a:extLst>
          </p:cNvPr>
          <p:cNvSpPr/>
          <p:nvPr userDrawn="1"/>
        </p:nvSpPr>
        <p:spPr>
          <a:xfrm>
            <a:off x="701335" y="1"/>
            <a:ext cx="136865" cy="1690688"/>
          </a:xfrm>
          <a:prstGeom prst="rect">
            <a:avLst/>
          </a:prstGeom>
          <a:gradFill flip="none" rotWithShape="1">
            <a:gsLst>
              <a:gs pos="0">
                <a:srgbClr val="1B837E"/>
              </a:gs>
              <a:gs pos="100000">
                <a:srgbClr val="D3328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a:solidFill>
                <a:schemeClr val="bg1"/>
              </a:solidFill>
            </a:endParaRPr>
          </a:p>
        </p:txBody>
      </p:sp>
      <p:sp>
        <p:nvSpPr>
          <p:cNvPr id="2" name="Title 1">
            <a:extLst>
              <a:ext uri="{FF2B5EF4-FFF2-40B4-BE49-F238E27FC236}">
                <a16:creationId xmlns:a16="http://schemas.microsoft.com/office/drawing/2014/main" id="{3D89D33F-0166-4F7E-BA2E-DEAFE998E6FE}"/>
              </a:ext>
            </a:extLst>
          </p:cNvPr>
          <p:cNvSpPr>
            <a:spLocks noGrp="1"/>
          </p:cNvSpPr>
          <p:nvPr>
            <p:ph type="title"/>
          </p:nvPr>
        </p:nvSpPr>
        <p:spPr/>
        <p:txBody>
          <a:bodyPr/>
          <a:lstStyle>
            <a:lvl1pPr algn="l">
              <a:defRPr cap="none" baseline="0">
                <a:solidFill>
                  <a:srgbClr val="1B837E"/>
                </a:solidFill>
              </a:defRPr>
            </a:lvl1pPr>
          </a:lstStyle>
          <a:p>
            <a:r>
              <a:rPr lang="en-US" dirty="0"/>
              <a:t>Click to edit Master title style</a:t>
            </a:r>
            <a:endParaRPr lang="en-BE" dirty="0"/>
          </a:p>
        </p:txBody>
      </p:sp>
      <p:sp>
        <p:nvSpPr>
          <p:cNvPr id="3" name="Content Placeholder 2">
            <a:extLst>
              <a:ext uri="{FF2B5EF4-FFF2-40B4-BE49-F238E27FC236}">
                <a16:creationId xmlns:a16="http://schemas.microsoft.com/office/drawing/2014/main" id="{3A8A3041-DF82-4E78-AB1C-D48ED378F3A5}"/>
              </a:ext>
            </a:extLst>
          </p:cNvPr>
          <p:cNvSpPr>
            <a:spLocks noGrp="1"/>
          </p:cNvSpPr>
          <p:nvPr>
            <p:ph sz="half" idx="1"/>
          </p:nvPr>
        </p:nvSpPr>
        <p:spPr>
          <a:xfrm>
            <a:off x="838200" y="2005011"/>
            <a:ext cx="5181600" cy="4171951"/>
          </a:xfrm>
        </p:spPr>
        <p:txBody>
          <a:bodyPr/>
          <a:lstStyle>
            <a:lvl1pPr>
              <a:buClr>
                <a:srgbClr val="1B837E"/>
              </a:buClr>
              <a:defRPr>
                <a:solidFill>
                  <a:schemeClr val="accent4"/>
                </a:solidFill>
              </a:defRPr>
            </a:lvl1pPr>
            <a:lvl2pPr>
              <a:buClr>
                <a:srgbClr val="D3328E"/>
              </a:buClr>
              <a:defRPr>
                <a:solidFill>
                  <a:schemeClr val="accent4"/>
                </a:solidFill>
              </a:defRPr>
            </a:lvl2pPr>
            <a:lvl3pPr marL="1143000" indent="-228600">
              <a:buClr>
                <a:srgbClr val="1B837E"/>
              </a:buClr>
              <a:buFont typeface="Courier New" panose="02070309020205020404" pitchFamily="49" charset="0"/>
              <a:buChar char="o"/>
              <a:defRPr>
                <a:solidFill>
                  <a:schemeClr val="accent4"/>
                </a:solidFill>
              </a:defRPr>
            </a:lvl3pPr>
            <a:lvl4pPr marL="1600200" indent="-228600">
              <a:buClr>
                <a:srgbClr val="D3328E"/>
              </a:buClr>
              <a:buFont typeface="Courier New" panose="02070309020205020404" pitchFamily="49" charset="0"/>
              <a:buChar char="o"/>
              <a:defRPr>
                <a:solidFill>
                  <a:schemeClr val="accent4"/>
                </a:solidFill>
              </a:defRPr>
            </a:lvl4pPr>
            <a:lvl5pPr marL="2057400" indent="-228600">
              <a:buClr>
                <a:srgbClr val="1B837E"/>
              </a:buClr>
              <a:buFont typeface="Wingdings" panose="05000000000000000000" pitchFamily="2" charset="2"/>
              <a:buChar char="§"/>
              <a:defRPr>
                <a:solidFill>
                  <a:schemeClr val="accent4"/>
                </a:solidFill>
              </a:defRPr>
            </a:lvl5pPr>
            <a:lvl6pPr marL="2514600" indent="-228600">
              <a:buClr>
                <a:srgbClr val="D3328E"/>
              </a:buClr>
              <a:buFont typeface="Wingdings" panose="05000000000000000000" pitchFamily="2" charset="2"/>
              <a:buChar char="§"/>
              <a:defRPr>
                <a:solidFill>
                  <a:schemeClr val="accent4"/>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endParaRPr lang="en-BE" dirty="0"/>
          </a:p>
        </p:txBody>
      </p:sp>
      <p:sp>
        <p:nvSpPr>
          <p:cNvPr id="11" name="Content Placeholder 2">
            <a:extLst>
              <a:ext uri="{FF2B5EF4-FFF2-40B4-BE49-F238E27FC236}">
                <a16:creationId xmlns:a16="http://schemas.microsoft.com/office/drawing/2014/main" id="{BC534CCC-FD39-477E-9E34-3E28344551E6}"/>
              </a:ext>
            </a:extLst>
          </p:cNvPr>
          <p:cNvSpPr>
            <a:spLocks noGrp="1"/>
          </p:cNvSpPr>
          <p:nvPr>
            <p:ph sz="half" idx="13"/>
          </p:nvPr>
        </p:nvSpPr>
        <p:spPr>
          <a:xfrm>
            <a:off x="6246180" y="2005010"/>
            <a:ext cx="5181600" cy="4171951"/>
          </a:xfrm>
        </p:spPr>
        <p:txBody>
          <a:bodyPr/>
          <a:lstStyle>
            <a:lvl1pPr>
              <a:buClr>
                <a:srgbClr val="1B837E"/>
              </a:buClr>
              <a:defRPr>
                <a:solidFill>
                  <a:schemeClr val="accent4"/>
                </a:solidFill>
              </a:defRPr>
            </a:lvl1pPr>
            <a:lvl2pPr>
              <a:buClr>
                <a:srgbClr val="D3328E"/>
              </a:buClr>
              <a:defRPr>
                <a:solidFill>
                  <a:schemeClr val="accent4"/>
                </a:solidFill>
              </a:defRPr>
            </a:lvl2pPr>
            <a:lvl3pPr marL="1143000" indent="-228600">
              <a:buClr>
                <a:srgbClr val="1B837E"/>
              </a:buClr>
              <a:buFont typeface="Courier New" panose="02070309020205020404" pitchFamily="49" charset="0"/>
              <a:buChar char="o"/>
              <a:defRPr>
                <a:solidFill>
                  <a:schemeClr val="accent4"/>
                </a:solidFill>
              </a:defRPr>
            </a:lvl3pPr>
            <a:lvl4pPr marL="1600200" indent="-228600">
              <a:buClr>
                <a:srgbClr val="D3328E"/>
              </a:buClr>
              <a:buFont typeface="Courier New" panose="02070309020205020404" pitchFamily="49" charset="0"/>
              <a:buChar char="o"/>
              <a:defRPr>
                <a:solidFill>
                  <a:schemeClr val="accent4"/>
                </a:solidFill>
              </a:defRPr>
            </a:lvl4pPr>
            <a:lvl5pPr marL="2057400" indent="-228600">
              <a:buClr>
                <a:srgbClr val="1B837E"/>
              </a:buClr>
              <a:buFont typeface="Wingdings" panose="05000000000000000000" pitchFamily="2" charset="2"/>
              <a:buChar char="§"/>
              <a:defRPr>
                <a:solidFill>
                  <a:schemeClr val="accent4"/>
                </a:solidFill>
              </a:defRPr>
            </a:lvl5pPr>
            <a:lvl6pPr marL="2514600" indent="-228600">
              <a:buClr>
                <a:srgbClr val="D3328E"/>
              </a:buClr>
              <a:buFont typeface="Wingdings" panose="05000000000000000000" pitchFamily="2" charset="2"/>
              <a:buChar char="§"/>
              <a:defRPr>
                <a:solidFill>
                  <a:schemeClr val="accent4"/>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endParaRPr lang="en-BE" dirty="0"/>
          </a:p>
        </p:txBody>
      </p:sp>
      <p:sp>
        <p:nvSpPr>
          <p:cNvPr id="8" name="TextBox 7">
            <a:extLst>
              <a:ext uri="{FF2B5EF4-FFF2-40B4-BE49-F238E27FC236}">
                <a16:creationId xmlns:a16="http://schemas.microsoft.com/office/drawing/2014/main" id="{3EB42B98-7C81-4183-942D-0DB58ADFDA7A}"/>
              </a:ext>
            </a:extLst>
          </p:cNvPr>
          <p:cNvSpPr txBox="1"/>
          <p:nvPr userDrawn="1"/>
        </p:nvSpPr>
        <p:spPr>
          <a:xfrm>
            <a:off x="4182862" y="6400801"/>
            <a:ext cx="38262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We Open Doors for </a:t>
            </a:r>
            <a:r>
              <a:rPr lang="en-GB" sz="1600" dirty="0">
                <a:solidFill>
                  <a:srgbClr val="1B837E"/>
                </a:solidFill>
              </a:rPr>
              <a:t>W</a:t>
            </a:r>
            <a:r>
              <a:rPr lang="en-GB" sz="1600" dirty="0">
                <a:solidFill>
                  <a:schemeClr val="tx1"/>
                </a:solidFill>
              </a:rPr>
              <a:t>omen</a:t>
            </a:r>
            <a:r>
              <a:rPr lang="en-GB" sz="1600" dirty="0"/>
              <a:t> </a:t>
            </a:r>
            <a:r>
              <a:rPr lang="en-GB" sz="1600" dirty="0">
                <a:solidFill>
                  <a:schemeClr val="accent2"/>
                </a:solidFill>
              </a:rPr>
              <a:t>E</a:t>
            </a:r>
            <a:r>
              <a:rPr lang="en-GB" sz="1600" dirty="0">
                <a:solidFill>
                  <a:schemeClr val="tx1"/>
                </a:solidFill>
              </a:rPr>
              <a:t>ntrepreneurs</a:t>
            </a:r>
            <a:endParaRPr lang="en-BE" dirty="0"/>
          </a:p>
        </p:txBody>
      </p:sp>
      <p:pic>
        <p:nvPicPr>
          <p:cNvPr id="10" name="Picture 9" descr="A picture containing clock, meter&#10;&#10;Description automatically generated">
            <a:extLst>
              <a:ext uri="{FF2B5EF4-FFF2-40B4-BE49-F238E27FC236}">
                <a16:creationId xmlns:a16="http://schemas.microsoft.com/office/drawing/2014/main" id="{764291AC-1B01-45EC-8B9A-8EBF3A16895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5678"/>
          <a:stretch/>
        </p:blipFill>
        <p:spPr>
          <a:xfrm>
            <a:off x="10071446" y="230467"/>
            <a:ext cx="1944000" cy="530059"/>
          </a:xfrm>
          <a:prstGeom prst="rect">
            <a:avLst/>
          </a:prstGeom>
        </p:spPr>
      </p:pic>
    </p:spTree>
    <p:extLst>
      <p:ext uri="{BB962C8B-B14F-4D97-AF65-F5344CB8AC3E}">
        <p14:creationId xmlns:p14="http://schemas.microsoft.com/office/powerpoint/2010/main" val="51192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ard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6EF813-843F-44C3-8071-BCDC70FB7E00}"/>
              </a:ext>
            </a:extLst>
          </p:cNvPr>
          <p:cNvSpPr/>
          <p:nvPr userDrawn="1"/>
        </p:nvSpPr>
        <p:spPr>
          <a:xfrm>
            <a:off x="701335" y="1"/>
            <a:ext cx="136865" cy="1690688"/>
          </a:xfrm>
          <a:prstGeom prst="rect">
            <a:avLst/>
          </a:prstGeom>
          <a:gradFill flip="none" rotWithShape="1">
            <a:gsLst>
              <a:gs pos="0">
                <a:srgbClr val="1B837E"/>
              </a:gs>
              <a:gs pos="100000">
                <a:srgbClr val="D3328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a:solidFill>
                <a:schemeClr val="bg1"/>
              </a:solidFill>
            </a:endParaRPr>
          </a:p>
        </p:txBody>
      </p:sp>
      <p:sp>
        <p:nvSpPr>
          <p:cNvPr id="2" name="Title 1">
            <a:extLst>
              <a:ext uri="{FF2B5EF4-FFF2-40B4-BE49-F238E27FC236}">
                <a16:creationId xmlns:a16="http://schemas.microsoft.com/office/drawing/2014/main" id="{3D89D33F-0166-4F7E-BA2E-DEAFE998E6FE}"/>
              </a:ext>
            </a:extLst>
          </p:cNvPr>
          <p:cNvSpPr>
            <a:spLocks noGrp="1"/>
          </p:cNvSpPr>
          <p:nvPr>
            <p:ph type="title"/>
          </p:nvPr>
        </p:nvSpPr>
        <p:spPr/>
        <p:txBody>
          <a:bodyPr/>
          <a:lstStyle>
            <a:lvl1pPr algn="l">
              <a:defRPr cap="none" baseline="0">
                <a:solidFill>
                  <a:srgbClr val="1B837E"/>
                </a:solidFill>
              </a:defRPr>
            </a:lvl1pPr>
          </a:lstStyle>
          <a:p>
            <a:r>
              <a:rPr lang="en-US" dirty="0"/>
              <a:t>Click to edit Master title style</a:t>
            </a:r>
            <a:endParaRPr lang="en-BE" dirty="0"/>
          </a:p>
        </p:txBody>
      </p:sp>
      <p:sp>
        <p:nvSpPr>
          <p:cNvPr id="15" name="Rectangle 14">
            <a:extLst>
              <a:ext uri="{FF2B5EF4-FFF2-40B4-BE49-F238E27FC236}">
                <a16:creationId xmlns:a16="http://schemas.microsoft.com/office/drawing/2014/main" id="{2594DDC8-36BD-4555-B168-1C6703C596A3}"/>
              </a:ext>
            </a:extLst>
          </p:cNvPr>
          <p:cNvSpPr/>
          <p:nvPr userDrawn="1"/>
        </p:nvSpPr>
        <p:spPr>
          <a:xfrm>
            <a:off x="701335" y="2005009"/>
            <a:ext cx="10652464" cy="4171950"/>
          </a:xfrm>
          <a:prstGeom prst="rect">
            <a:avLst/>
          </a:prstGeom>
          <a:gradFill flip="none" rotWithShape="1">
            <a:gsLst>
              <a:gs pos="0">
                <a:srgbClr val="1B837E"/>
              </a:gs>
              <a:gs pos="100000">
                <a:srgbClr val="D3328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a:solidFill>
                <a:schemeClr val="bg1"/>
              </a:solidFill>
            </a:endParaRPr>
          </a:p>
        </p:txBody>
      </p:sp>
      <p:sp>
        <p:nvSpPr>
          <p:cNvPr id="8" name="Content Placeholder 2">
            <a:extLst>
              <a:ext uri="{FF2B5EF4-FFF2-40B4-BE49-F238E27FC236}">
                <a16:creationId xmlns:a16="http://schemas.microsoft.com/office/drawing/2014/main" id="{C8DC59FE-E318-4729-969A-C4D502AD891C}"/>
              </a:ext>
            </a:extLst>
          </p:cNvPr>
          <p:cNvSpPr>
            <a:spLocks noGrp="1"/>
          </p:cNvSpPr>
          <p:nvPr>
            <p:ph sz="half" idx="14"/>
          </p:nvPr>
        </p:nvSpPr>
        <p:spPr>
          <a:xfrm>
            <a:off x="4355236" y="3181350"/>
            <a:ext cx="3344661" cy="2983705"/>
          </a:xfrm>
        </p:spPr>
        <p:txBody>
          <a:bodyPr/>
          <a:lstStyle>
            <a:lvl1pPr marL="0" indent="0" algn="ctr">
              <a:buClr>
                <a:schemeClr val="accent1"/>
              </a:buClr>
              <a:buNone/>
              <a:defRPr>
                <a:solidFill>
                  <a:schemeClr val="bg1"/>
                </a:solidFill>
              </a:defRPr>
            </a:lvl1pPr>
            <a:lvl2pPr marL="457200" indent="0" algn="ctr">
              <a:buClr>
                <a:schemeClr val="accent2"/>
              </a:buClr>
              <a:buNone/>
              <a:defRPr>
                <a:solidFill>
                  <a:schemeClr val="bg1"/>
                </a:solidFill>
              </a:defRPr>
            </a:lvl2pPr>
            <a:lvl3pPr marL="1143000" indent="-228600" algn="ctr">
              <a:buClr>
                <a:schemeClr val="accent1"/>
              </a:buClr>
              <a:buFont typeface="Courier New" panose="02070309020205020404" pitchFamily="49" charset="0"/>
              <a:buChar char="o"/>
              <a:defRPr>
                <a:solidFill>
                  <a:schemeClr val="bg1"/>
                </a:solidFill>
              </a:defRPr>
            </a:lvl3pPr>
            <a:lvl4pPr marL="1600200" indent="-228600" algn="ctr">
              <a:buClr>
                <a:schemeClr val="accent2"/>
              </a:buClr>
              <a:buFont typeface="Courier New" panose="02070309020205020404" pitchFamily="49" charset="0"/>
              <a:buChar char="o"/>
              <a:defRPr>
                <a:solidFill>
                  <a:schemeClr val="bg1"/>
                </a:solidFill>
              </a:defRPr>
            </a:lvl4pPr>
            <a:lvl5pPr marL="2057400" indent="-228600" algn="ctr">
              <a:buClr>
                <a:schemeClr val="accent1"/>
              </a:buClr>
              <a:buFont typeface="Wingdings" panose="05000000000000000000" pitchFamily="2" charset="2"/>
              <a:buChar char="§"/>
              <a:defRPr>
                <a:solidFill>
                  <a:schemeClr val="bg1"/>
                </a:solidFill>
              </a:defRPr>
            </a:lvl5pPr>
            <a:lvl6pPr marL="2514600" indent="-228600" algn="ctr">
              <a:buClr>
                <a:schemeClr val="accent2"/>
              </a:buClr>
              <a:buFont typeface="Wingdings" panose="05000000000000000000" pitchFamily="2" charset="2"/>
              <a:buChar char="§"/>
              <a:defRPr>
                <a:solidFill>
                  <a:schemeClr val="bg1"/>
                </a:solidFill>
              </a:defRPr>
            </a:lvl6pPr>
          </a:lstStyle>
          <a:p>
            <a:pPr lvl="0"/>
            <a:r>
              <a:rPr lang="en-US" dirty="0"/>
              <a:t>Click to edit Master text styles</a:t>
            </a:r>
          </a:p>
        </p:txBody>
      </p:sp>
      <p:sp>
        <p:nvSpPr>
          <p:cNvPr id="10" name="Content Placeholder 2">
            <a:extLst>
              <a:ext uri="{FF2B5EF4-FFF2-40B4-BE49-F238E27FC236}">
                <a16:creationId xmlns:a16="http://schemas.microsoft.com/office/drawing/2014/main" id="{5FAEB0FE-0504-4EDC-86AA-210ECD89DFD8}"/>
              </a:ext>
            </a:extLst>
          </p:cNvPr>
          <p:cNvSpPr>
            <a:spLocks noGrp="1"/>
          </p:cNvSpPr>
          <p:nvPr>
            <p:ph sz="half" idx="15"/>
          </p:nvPr>
        </p:nvSpPr>
        <p:spPr>
          <a:xfrm>
            <a:off x="701335" y="3181350"/>
            <a:ext cx="3344661" cy="2995611"/>
          </a:xfrm>
        </p:spPr>
        <p:txBody>
          <a:bodyPr/>
          <a:lstStyle>
            <a:lvl1pPr marL="0" indent="0" algn="ctr">
              <a:buClr>
                <a:schemeClr val="accent1"/>
              </a:buClr>
              <a:buNone/>
              <a:defRPr>
                <a:solidFill>
                  <a:schemeClr val="bg1"/>
                </a:solidFill>
              </a:defRPr>
            </a:lvl1pPr>
            <a:lvl2pPr algn="ctr">
              <a:buClr>
                <a:schemeClr val="accent2"/>
              </a:buClr>
              <a:defRPr>
                <a:solidFill>
                  <a:schemeClr val="bg1"/>
                </a:solidFill>
              </a:defRPr>
            </a:lvl2pPr>
            <a:lvl3pPr marL="1143000" indent="-228600" algn="ctr">
              <a:buClr>
                <a:schemeClr val="accent1"/>
              </a:buClr>
              <a:buFont typeface="Courier New" panose="02070309020205020404" pitchFamily="49" charset="0"/>
              <a:buChar char="o"/>
              <a:defRPr>
                <a:solidFill>
                  <a:schemeClr val="bg1"/>
                </a:solidFill>
              </a:defRPr>
            </a:lvl3pPr>
            <a:lvl4pPr marL="1600200" indent="-228600" algn="ctr">
              <a:buClr>
                <a:schemeClr val="accent2"/>
              </a:buClr>
              <a:buFont typeface="Courier New" panose="02070309020205020404" pitchFamily="49" charset="0"/>
              <a:buChar char="o"/>
              <a:defRPr>
                <a:solidFill>
                  <a:schemeClr val="bg1"/>
                </a:solidFill>
              </a:defRPr>
            </a:lvl4pPr>
            <a:lvl5pPr marL="2057400" indent="-228600" algn="ctr">
              <a:buClr>
                <a:schemeClr val="accent1"/>
              </a:buClr>
              <a:buFont typeface="Wingdings" panose="05000000000000000000" pitchFamily="2" charset="2"/>
              <a:buChar char="§"/>
              <a:defRPr>
                <a:solidFill>
                  <a:schemeClr val="bg1"/>
                </a:solidFill>
              </a:defRPr>
            </a:lvl5pPr>
            <a:lvl6pPr marL="2514600" indent="-228600" algn="ctr">
              <a:buClr>
                <a:schemeClr val="accent2"/>
              </a:buClr>
              <a:buFont typeface="Wingdings" panose="05000000000000000000" pitchFamily="2" charset="2"/>
              <a:buChar char="§"/>
              <a:defRPr>
                <a:solidFill>
                  <a:schemeClr val="bg1"/>
                </a:solidFill>
              </a:defRPr>
            </a:lvl6pPr>
          </a:lstStyle>
          <a:p>
            <a:pPr lvl="0"/>
            <a:r>
              <a:rPr lang="en-US" dirty="0"/>
              <a:t>Click to edit Master text styles</a:t>
            </a:r>
          </a:p>
        </p:txBody>
      </p:sp>
      <p:sp>
        <p:nvSpPr>
          <p:cNvPr id="12" name="Content Placeholder 2">
            <a:extLst>
              <a:ext uri="{FF2B5EF4-FFF2-40B4-BE49-F238E27FC236}">
                <a16:creationId xmlns:a16="http://schemas.microsoft.com/office/drawing/2014/main" id="{43362047-B25A-43F5-A33C-8ED09A554C93}"/>
              </a:ext>
            </a:extLst>
          </p:cNvPr>
          <p:cNvSpPr>
            <a:spLocks noGrp="1"/>
          </p:cNvSpPr>
          <p:nvPr>
            <p:ph sz="half" idx="16"/>
          </p:nvPr>
        </p:nvSpPr>
        <p:spPr>
          <a:xfrm>
            <a:off x="8009138" y="3181350"/>
            <a:ext cx="3344661" cy="2995611"/>
          </a:xfrm>
        </p:spPr>
        <p:txBody>
          <a:bodyPr/>
          <a:lstStyle>
            <a:lvl1pPr marL="0" indent="0" algn="ctr">
              <a:buClr>
                <a:schemeClr val="accent1"/>
              </a:buClr>
              <a:buNone/>
              <a:defRPr>
                <a:solidFill>
                  <a:schemeClr val="bg1"/>
                </a:solidFill>
              </a:defRPr>
            </a:lvl1pPr>
            <a:lvl2pPr algn="ctr">
              <a:buClr>
                <a:schemeClr val="accent2"/>
              </a:buClr>
              <a:defRPr>
                <a:solidFill>
                  <a:schemeClr val="bg1"/>
                </a:solidFill>
              </a:defRPr>
            </a:lvl2pPr>
            <a:lvl3pPr marL="1143000" indent="-228600" algn="ctr">
              <a:buClr>
                <a:schemeClr val="accent1"/>
              </a:buClr>
              <a:buFont typeface="Courier New" panose="02070309020205020404" pitchFamily="49" charset="0"/>
              <a:buChar char="o"/>
              <a:defRPr>
                <a:solidFill>
                  <a:schemeClr val="bg1"/>
                </a:solidFill>
              </a:defRPr>
            </a:lvl3pPr>
            <a:lvl4pPr marL="1600200" indent="-228600" algn="ctr">
              <a:buClr>
                <a:schemeClr val="accent2"/>
              </a:buClr>
              <a:buFont typeface="Courier New" panose="02070309020205020404" pitchFamily="49" charset="0"/>
              <a:buChar char="o"/>
              <a:defRPr>
                <a:solidFill>
                  <a:schemeClr val="bg1"/>
                </a:solidFill>
              </a:defRPr>
            </a:lvl4pPr>
            <a:lvl5pPr marL="2057400" indent="-228600" algn="ctr">
              <a:buClr>
                <a:schemeClr val="accent1"/>
              </a:buClr>
              <a:buFont typeface="Wingdings" panose="05000000000000000000" pitchFamily="2" charset="2"/>
              <a:buChar char="§"/>
              <a:defRPr>
                <a:solidFill>
                  <a:schemeClr val="bg1"/>
                </a:solidFill>
              </a:defRPr>
            </a:lvl5pPr>
            <a:lvl6pPr marL="2514600" indent="-228600" algn="ctr">
              <a:buClr>
                <a:schemeClr val="accent2"/>
              </a:buClr>
              <a:buFont typeface="Wingdings" panose="05000000000000000000" pitchFamily="2" charset="2"/>
              <a:buChar char="§"/>
              <a:defRPr>
                <a:solidFill>
                  <a:schemeClr val="bg1"/>
                </a:solidFill>
              </a:defRPr>
            </a:lvl6pPr>
          </a:lstStyle>
          <a:p>
            <a:pPr lvl="0"/>
            <a:r>
              <a:rPr lang="en-US" dirty="0"/>
              <a:t>Click to edit Master text styles</a:t>
            </a:r>
          </a:p>
        </p:txBody>
      </p:sp>
      <p:sp>
        <p:nvSpPr>
          <p:cNvPr id="4" name="Rectangle 3">
            <a:extLst>
              <a:ext uri="{FF2B5EF4-FFF2-40B4-BE49-F238E27FC236}">
                <a16:creationId xmlns:a16="http://schemas.microsoft.com/office/drawing/2014/main" id="{ED30AEF0-1520-41CD-A6B7-F623E9DAB21F}"/>
              </a:ext>
            </a:extLst>
          </p:cNvPr>
          <p:cNvSpPr/>
          <p:nvPr userDrawn="1"/>
        </p:nvSpPr>
        <p:spPr>
          <a:xfrm>
            <a:off x="4045995" y="1710040"/>
            <a:ext cx="273740" cy="4578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6" name="Rectangle 15">
            <a:extLst>
              <a:ext uri="{FF2B5EF4-FFF2-40B4-BE49-F238E27FC236}">
                <a16:creationId xmlns:a16="http://schemas.microsoft.com/office/drawing/2014/main" id="{4944209B-69AD-4383-AE2D-F26A47247BBB}"/>
              </a:ext>
            </a:extLst>
          </p:cNvPr>
          <p:cNvSpPr/>
          <p:nvPr userDrawn="1"/>
        </p:nvSpPr>
        <p:spPr>
          <a:xfrm>
            <a:off x="7682146" y="1821962"/>
            <a:ext cx="309241" cy="44669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Picture Placeholder 5">
            <a:extLst>
              <a:ext uri="{FF2B5EF4-FFF2-40B4-BE49-F238E27FC236}">
                <a16:creationId xmlns:a16="http://schemas.microsoft.com/office/drawing/2014/main" id="{7204E5AA-D55F-4B98-B0F1-7F4DE8F131FA}"/>
              </a:ext>
            </a:extLst>
          </p:cNvPr>
          <p:cNvSpPr>
            <a:spLocks noGrp="1"/>
          </p:cNvSpPr>
          <p:nvPr>
            <p:ph type="pic" sz="quarter" idx="17"/>
          </p:nvPr>
        </p:nvSpPr>
        <p:spPr>
          <a:xfrm>
            <a:off x="1923665" y="2143123"/>
            <a:ext cx="900000" cy="900000"/>
          </a:xfrm>
          <a:noFill/>
          <a:ln>
            <a:noFill/>
          </a:ln>
        </p:spPr>
        <p:txBody>
          <a:bodyPr>
            <a:normAutofit/>
          </a:bodyPr>
          <a:lstStyle>
            <a:lvl1pPr marL="0" indent="0">
              <a:buNone/>
              <a:defRPr sz="1200"/>
            </a:lvl1pPr>
          </a:lstStyle>
          <a:p>
            <a:endParaRPr lang="en-BE" dirty="0"/>
          </a:p>
        </p:txBody>
      </p:sp>
      <p:sp>
        <p:nvSpPr>
          <p:cNvPr id="17" name="Picture Placeholder 5">
            <a:extLst>
              <a:ext uri="{FF2B5EF4-FFF2-40B4-BE49-F238E27FC236}">
                <a16:creationId xmlns:a16="http://schemas.microsoft.com/office/drawing/2014/main" id="{11B83B95-E985-4C33-97AC-0CBA837F3D7E}"/>
              </a:ext>
            </a:extLst>
          </p:cNvPr>
          <p:cNvSpPr>
            <a:spLocks noGrp="1"/>
          </p:cNvSpPr>
          <p:nvPr>
            <p:ph type="pic" sz="quarter" idx="18"/>
          </p:nvPr>
        </p:nvSpPr>
        <p:spPr>
          <a:xfrm>
            <a:off x="5577566" y="2143123"/>
            <a:ext cx="900000" cy="900000"/>
          </a:xfrm>
          <a:noFill/>
          <a:ln>
            <a:noFill/>
          </a:ln>
        </p:spPr>
        <p:txBody>
          <a:bodyPr>
            <a:normAutofit/>
          </a:bodyPr>
          <a:lstStyle>
            <a:lvl1pPr marL="0" indent="0">
              <a:buNone/>
              <a:defRPr sz="1200"/>
            </a:lvl1pPr>
          </a:lstStyle>
          <a:p>
            <a:endParaRPr lang="en-BE" dirty="0"/>
          </a:p>
        </p:txBody>
      </p:sp>
      <p:sp>
        <p:nvSpPr>
          <p:cNvPr id="18" name="Picture Placeholder 5">
            <a:extLst>
              <a:ext uri="{FF2B5EF4-FFF2-40B4-BE49-F238E27FC236}">
                <a16:creationId xmlns:a16="http://schemas.microsoft.com/office/drawing/2014/main" id="{D80B9A91-597F-467F-B3DE-3D7284080B9F}"/>
              </a:ext>
            </a:extLst>
          </p:cNvPr>
          <p:cNvSpPr>
            <a:spLocks noGrp="1"/>
          </p:cNvSpPr>
          <p:nvPr>
            <p:ph type="pic" sz="quarter" idx="19"/>
          </p:nvPr>
        </p:nvSpPr>
        <p:spPr>
          <a:xfrm>
            <a:off x="9195967" y="2124071"/>
            <a:ext cx="900000" cy="900000"/>
          </a:xfrm>
          <a:noFill/>
          <a:ln>
            <a:noFill/>
          </a:ln>
        </p:spPr>
        <p:txBody>
          <a:bodyPr>
            <a:normAutofit/>
          </a:bodyPr>
          <a:lstStyle>
            <a:lvl1pPr marL="0" indent="0">
              <a:buNone/>
              <a:defRPr sz="1200"/>
            </a:lvl1pPr>
          </a:lstStyle>
          <a:p>
            <a:endParaRPr lang="en-BE" dirty="0"/>
          </a:p>
        </p:txBody>
      </p:sp>
      <p:sp>
        <p:nvSpPr>
          <p:cNvPr id="19" name="TextBox 18">
            <a:extLst>
              <a:ext uri="{FF2B5EF4-FFF2-40B4-BE49-F238E27FC236}">
                <a16:creationId xmlns:a16="http://schemas.microsoft.com/office/drawing/2014/main" id="{C16BB84C-20E0-4A6D-9604-BA7094EDAAA4}"/>
              </a:ext>
            </a:extLst>
          </p:cNvPr>
          <p:cNvSpPr txBox="1"/>
          <p:nvPr userDrawn="1"/>
        </p:nvSpPr>
        <p:spPr>
          <a:xfrm>
            <a:off x="4182862" y="6400801"/>
            <a:ext cx="38262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We Open Doors for </a:t>
            </a:r>
            <a:r>
              <a:rPr lang="en-GB" sz="1600" dirty="0">
                <a:solidFill>
                  <a:srgbClr val="1B837E"/>
                </a:solidFill>
              </a:rPr>
              <a:t>W</a:t>
            </a:r>
            <a:r>
              <a:rPr lang="en-GB" sz="1600" dirty="0">
                <a:solidFill>
                  <a:schemeClr val="tx1"/>
                </a:solidFill>
              </a:rPr>
              <a:t>omen</a:t>
            </a:r>
            <a:r>
              <a:rPr lang="en-GB" sz="1600" dirty="0"/>
              <a:t> </a:t>
            </a:r>
            <a:r>
              <a:rPr lang="en-GB" sz="1600" dirty="0">
                <a:solidFill>
                  <a:schemeClr val="accent2"/>
                </a:solidFill>
              </a:rPr>
              <a:t>E</a:t>
            </a:r>
            <a:r>
              <a:rPr lang="en-GB" sz="1600" dirty="0">
                <a:solidFill>
                  <a:schemeClr val="tx1"/>
                </a:solidFill>
              </a:rPr>
              <a:t>ntrepreneurs</a:t>
            </a:r>
            <a:endParaRPr lang="en-BE" dirty="0"/>
          </a:p>
        </p:txBody>
      </p:sp>
      <p:pic>
        <p:nvPicPr>
          <p:cNvPr id="20" name="Picture 19" descr="A picture containing clock, meter&#10;&#10;Description automatically generated">
            <a:extLst>
              <a:ext uri="{FF2B5EF4-FFF2-40B4-BE49-F238E27FC236}">
                <a16:creationId xmlns:a16="http://schemas.microsoft.com/office/drawing/2014/main" id="{68B069EB-60A7-415D-ABB3-28399E485BD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5678"/>
          <a:stretch/>
        </p:blipFill>
        <p:spPr>
          <a:xfrm>
            <a:off x="10071446" y="230467"/>
            <a:ext cx="1944000" cy="530059"/>
          </a:xfrm>
          <a:prstGeom prst="rect">
            <a:avLst/>
          </a:prstGeom>
        </p:spPr>
      </p:pic>
    </p:spTree>
    <p:extLst>
      <p:ext uri="{BB962C8B-B14F-4D97-AF65-F5344CB8AC3E}">
        <p14:creationId xmlns:p14="http://schemas.microsoft.com/office/powerpoint/2010/main" val="2734799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A picture containing clock, meter&#10;&#10;Description automatically generated">
            <a:extLst>
              <a:ext uri="{FF2B5EF4-FFF2-40B4-BE49-F238E27FC236}">
                <a16:creationId xmlns:a16="http://schemas.microsoft.com/office/drawing/2014/main" id="{24038E16-FAA8-4897-BA17-A6C34FFE8AE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5678"/>
          <a:stretch/>
        </p:blipFill>
        <p:spPr>
          <a:xfrm>
            <a:off x="10071446" y="230467"/>
            <a:ext cx="1944000" cy="530059"/>
          </a:xfrm>
          <a:prstGeom prst="rect">
            <a:avLst/>
          </a:prstGeom>
        </p:spPr>
      </p:pic>
    </p:spTree>
    <p:extLst>
      <p:ext uri="{BB962C8B-B14F-4D97-AF65-F5344CB8AC3E}">
        <p14:creationId xmlns:p14="http://schemas.microsoft.com/office/powerpoint/2010/main" val="236314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46B1E3-5C4B-4403-A6F1-F4BE64CA2BC6}"/>
              </a:ext>
            </a:extLst>
          </p:cNvPr>
          <p:cNvSpPr/>
          <p:nvPr userDrawn="1"/>
        </p:nvSpPr>
        <p:spPr>
          <a:xfrm>
            <a:off x="0" y="0"/>
            <a:ext cx="12192000" cy="6858000"/>
          </a:xfrm>
          <a:prstGeom prst="rect">
            <a:avLst/>
          </a:prstGeom>
          <a:gradFill flip="none" rotWithShape="1">
            <a:gsLst>
              <a:gs pos="0">
                <a:srgbClr val="1B837E"/>
              </a:gs>
              <a:gs pos="100000">
                <a:srgbClr val="D3328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sz="900" dirty="0">
              <a:solidFill>
                <a:schemeClr val="bg1"/>
              </a:solidFill>
            </a:endParaRPr>
          </a:p>
        </p:txBody>
      </p:sp>
      <p:pic>
        <p:nvPicPr>
          <p:cNvPr id="7" name="Picture 6" descr="A picture containing drawing, light&#10;&#10;Description automatically generated">
            <a:extLst>
              <a:ext uri="{FF2B5EF4-FFF2-40B4-BE49-F238E27FC236}">
                <a16:creationId xmlns:a16="http://schemas.microsoft.com/office/drawing/2014/main" id="{41481F1D-FD86-46BC-8DC0-475102C4CAB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1058"/>
          <a:stretch/>
        </p:blipFill>
        <p:spPr>
          <a:xfrm>
            <a:off x="2509668" y="2125960"/>
            <a:ext cx="7172663" cy="26060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3780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5542B0-71C4-4D08-96CC-CC4172637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BE" dirty="0"/>
          </a:p>
        </p:txBody>
      </p:sp>
      <p:sp>
        <p:nvSpPr>
          <p:cNvPr id="3" name="Text Placeholder 2">
            <a:extLst>
              <a:ext uri="{FF2B5EF4-FFF2-40B4-BE49-F238E27FC236}">
                <a16:creationId xmlns:a16="http://schemas.microsoft.com/office/drawing/2014/main" id="{D4F7A58E-96D0-4AA2-9A88-2B57D6A73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1F9BD741-AE89-4A57-9748-7203507C2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8C77B-CB11-4045-AA98-2CCEE7AAF563}" type="datetimeFigureOut">
              <a:rPr lang="en-BE" smtClean="0"/>
              <a:t>03/23/2022</a:t>
            </a:fld>
            <a:endParaRPr lang="en-BE"/>
          </a:p>
        </p:txBody>
      </p:sp>
      <p:sp>
        <p:nvSpPr>
          <p:cNvPr id="5" name="Footer Placeholder 4">
            <a:extLst>
              <a:ext uri="{FF2B5EF4-FFF2-40B4-BE49-F238E27FC236}">
                <a16:creationId xmlns:a16="http://schemas.microsoft.com/office/drawing/2014/main" id="{C7489CF1-92BF-4DE0-8EE8-77F47BC378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dirty="0"/>
          </a:p>
        </p:txBody>
      </p:sp>
      <p:sp>
        <p:nvSpPr>
          <p:cNvPr id="6" name="Slide Number Placeholder 5">
            <a:extLst>
              <a:ext uri="{FF2B5EF4-FFF2-40B4-BE49-F238E27FC236}">
                <a16:creationId xmlns:a16="http://schemas.microsoft.com/office/drawing/2014/main" id="{0CF51B3A-D1AC-448D-93FA-35E1CDA8D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51D74-CB55-43D9-BD61-29B751309EEF}" type="slidenum">
              <a:rPr lang="en-BE" smtClean="0"/>
              <a:t>‹#›</a:t>
            </a:fld>
            <a:endParaRPr lang="en-BE"/>
          </a:p>
        </p:txBody>
      </p:sp>
    </p:spTree>
    <p:extLst>
      <p:ext uri="{BB962C8B-B14F-4D97-AF65-F5344CB8AC3E}">
        <p14:creationId xmlns:p14="http://schemas.microsoft.com/office/powerpoint/2010/main" val="284372786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9" r:id="rId4"/>
    <p:sldLayoutId id="2147483652" r:id="rId5"/>
    <p:sldLayoutId id="2147483660"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dothefinancials.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3FC9-0284-4EB3-8200-DE926069533C}"/>
              </a:ext>
            </a:extLst>
          </p:cNvPr>
          <p:cNvSpPr>
            <a:spLocks noGrp="1"/>
          </p:cNvSpPr>
          <p:nvPr>
            <p:ph type="ctrTitle"/>
          </p:nvPr>
        </p:nvSpPr>
        <p:spPr>
          <a:xfrm>
            <a:off x="725773" y="1184200"/>
            <a:ext cx="10515599" cy="3036469"/>
          </a:xfrm>
        </p:spPr>
        <p:txBody>
          <a:bodyPr>
            <a:normAutofit fontScale="90000"/>
          </a:bodyPr>
          <a:lstStyle/>
          <a:p>
            <a:br>
              <a:rPr lang="en-BE" dirty="0"/>
            </a:br>
            <a:br>
              <a:rPr lang="en-BE" dirty="0"/>
            </a:br>
            <a:r>
              <a:rPr lang="en-BE" dirty="0"/>
              <a:t> Financial Literacy Amongst </a:t>
            </a:r>
            <a:br>
              <a:rPr lang="en-BE" dirty="0"/>
            </a:br>
            <a:r>
              <a:rPr lang="en-BE" dirty="0"/>
              <a:t>Women Entrepreneurs</a:t>
            </a:r>
            <a:endParaRPr lang="en-US" dirty="0"/>
          </a:p>
        </p:txBody>
      </p:sp>
      <p:sp>
        <p:nvSpPr>
          <p:cNvPr id="3" name="Subtitle 2">
            <a:extLst>
              <a:ext uri="{FF2B5EF4-FFF2-40B4-BE49-F238E27FC236}">
                <a16:creationId xmlns:a16="http://schemas.microsoft.com/office/drawing/2014/main" id="{F0972E5E-C606-4E82-9B70-284826F57B13}"/>
              </a:ext>
            </a:extLst>
          </p:cNvPr>
          <p:cNvSpPr>
            <a:spLocks noGrp="1"/>
          </p:cNvSpPr>
          <p:nvPr>
            <p:ph type="subTitle" idx="1"/>
          </p:nvPr>
        </p:nvSpPr>
        <p:spPr>
          <a:xfrm>
            <a:off x="838199" y="4900498"/>
            <a:ext cx="10515599" cy="717952"/>
          </a:xfrm>
        </p:spPr>
        <p:txBody>
          <a:bodyPr vert="horz" lIns="91440" tIns="45720" rIns="91440" bIns="45720" rtlCol="0" anchor="t">
            <a:normAutofit/>
          </a:bodyPr>
          <a:lstStyle/>
          <a:p>
            <a:r>
              <a:rPr lang="en-BE" dirty="0"/>
              <a:t>Professor Thomas Cooney</a:t>
            </a:r>
          </a:p>
        </p:txBody>
      </p:sp>
    </p:spTree>
    <p:extLst>
      <p:ext uri="{BB962C8B-B14F-4D97-AF65-F5344CB8AC3E}">
        <p14:creationId xmlns:p14="http://schemas.microsoft.com/office/powerpoint/2010/main" val="287791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4AD2-B0CE-4F6D-BDB9-2E2CBF95EB92}"/>
              </a:ext>
            </a:extLst>
          </p:cNvPr>
          <p:cNvSpPr>
            <a:spLocks noGrp="1"/>
          </p:cNvSpPr>
          <p:nvPr>
            <p:ph type="title"/>
          </p:nvPr>
        </p:nvSpPr>
        <p:spPr/>
        <p:txBody>
          <a:bodyPr/>
          <a:lstStyle/>
          <a:p>
            <a:r>
              <a:rPr lang="en-GB" dirty="0"/>
              <a:t>Importance of Financial Literacy</a:t>
            </a:r>
            <a:endParaRPr lang="en-BE" dirty="0"/>
          </a:p>
        </p:txBody>
      </p:sp>
      <p:pic>
        <p:nvPicPr>
          <p:cNvPr id="5" name="Picture 4">
            <a:extLst>
              <a:ext uri="{FF2B5EF4-FFF2-40B4-BE49-F238E27FC236}">
                <a16:creationId xmlns:a16="http://schemas.microsoft.com/office/drawing/2014/main" id="{B0FFE613-149F-42FD-91CD-30CDD17067A9}"/>
              </a:ext>
            </a:extLst>
          </p:cNvPr>
          <p:cNvPicPr>
            <a:picLocks noChangeAspect="1"/>
          </p:cNvPicPr>
          <p:nvPr/>
        </p:nvPicPr>
        <p:blipFill>
          <a:blip r:embed="rId2"/>
          <a:stretch>
            <a:fillRect/>
          </a:stretch>
        </p:blipFill>
        <p:spPr>
          <a:xfrm>
            <a:off x="838200" y="1392701"/>
            <a:ext cx="10515600" cy="4192174"/>
          </a:xfrm>
          <a:prstGeom prst="rect">
            <a:avLst/>
          </a:prstGeom>
        </p:spPr>
      </p:pic>
      <p:sp>
        <p:nvSpPr>
          <p:cNvPr id="6" name="TextBox 5">
            <a:extLst>
              <a:ext uri="{FF2B5EF4-FFF2-40B4-BE49-F238E27FC236}">
                <a16:creationId xmlns:a16="http://schemas.microsoft.com/office/drawing/2014/main" id="{0F0E768B-7637-42D9-8235-CE39AC6A3E71}"/>
              </a:ext>
            </a:extLst>
          </p:cNvPr>
          <p:cNvSpPr txBox="1"/>
          <p:nvPr/>
        </p:nvSpPr>
        <p:spPr>
          <a:xfrm>
            <a:off x="661182" y="5711483"/>
            <a:ext cx="10692618" cy="646331"/>
          </a:xfrm>
          <a:prstGeom prst="rect">
            <a:avLst/>
          </a:prstGeom>
          <a:noFill/>
        </p:spPr>
        <p:txBody>
          <a:bodyPr wrap="square" rtlCol="0">
            <a:spAutoFit/>
          </a:bodyPr>
          <a:lstStyle/>
          <a:p>
            <a:r>
              <a:rPr lang="en-GB" dirty="0">
                <a:solidFill>
                  <a:srgbClr val="FF0000"/>
                </a:solidFill>
              </a:rPr>
              <a:t>“Women display lower financial knowledge than men, and are also less confident in their financial knowledge and skills.” – OECD, 2013</a:t>
            </a:r>
          </a:p>
        </p:txBody>
      </p:sp>
    </p:spTree>
    <p:extLst>
      <p:ext uri="{BB962C8B-B14F-4D97-AF65-F5344CB8AC3E}">
        <p14:creationId xmlns:p14="http://schemas.microsoft.com/office/powerpoint/2010/main" val="90163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4AD2-B0CE-4F6D-BDB9-2E2CBF95EB92}"/>
              </a:ext>
            </a:extLst>
          </p:cNvPr>
          <p:cNvSpPr>
            <a:spLocks noGrp="1"/>
          </p:cNvSpPr>
          <p:nvPr>
            <p:ph type="title"/>
          </p:nvPr>
        </p:nvSpPr>
        <p:spPr/>
        <p:txBody>
          <a:bodyPr/>
          <a:lstStyle/>
          <a:p>
            <a:r>
              <a:rPr lang="en-GB" dirty="0"/>
              <a:t>Level of Financial Training</a:t>
            </a:r>
            <a:endParaRPr lang="en-BE" dirty="0"/>
          </a:p>
        </p:txBody>
      </p:sp>
      <p:pic>
        <p:nvPicPr>
          <p:cNvPr id="4" name="Picture 3">
            <a:extLst>
              <a:ext uri="{FF2B5EF4-FFF2-40B4-BE49-F238E27FC236}">
                <a16:creationId xmlns:a16="http://schemas.microsoft.com/office/drawing/2014/main" id="{99E9B426-5D8F-46C5-A5FB-617663E2EA1C}"/>
              </a:ext>
            </a:extLst>
          </p:cNvPr>
          <p:cNvPicPr>
            <a:picLocks noChangeAspect="1"/>
          </p:cNvPicPr>
          <p:nvPr/>
        </p:nvPicPr>
        <p:blipFill>
          <a:blip r:embed="rId2"/>
          <a:stretch>
            <a:fillRect/>
          </a:stretch>
        </p:blipFill>
        <p:spPr>
          <a:xfrm>
            <a:off x="838199" y="1798178"/>
            <a:ext cx="10515599" cy="4694697"/>
          </a:xfrm>
          <a:prstGeom prst="rect">
            <a:avLst/>
          </a:prstGeom>
        </p:spPr>
      </p:pic>
    </p:spTree>
    <p:extLst>
      <p:ext uri="{BB962C8B-B14F-4D97-AF65-F5344CB8AC3E}">
        <p14:creationId xmlns:p14="http://schemas.microsoft.com/office/powerpoint/2010/main" val="376298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4AD2-B0CE-4F6D-BDB9-2E2CBF95EB92}"/>
              </a:ext>
            </a:extLst>
          </p:cNvPr>
          <p:cNvSpPr>
            <a:spLocks noGrp="1"/>
          </p:cNvSpPr>
          <p:nvPr>
            <p:ph type="title"/>
          </p:nvPr>
        </p:nvSpPr>
        <p:spPr/>
        <p:txBody>
          <a:bodyPr/>
          <a:lstStyle/>
          <a:p>
            <a:r>
              <a:rPr lang="en-GB" dirty="0" err="1"/>
              <a:t>Webarometer</a:t>
            </a:r>
            <a:r>
              <a:rPr lang="en-GB" dirty="0"/>
              <a:t> Results 2021</a:t>
            </a:r>
            <a:endParaRPr lang="en-BE" dirty="0"/>
          </a:p>
        </p:txBody>
      </p:sp>
      <p:sp>
        <p:nvSpPr>
          <p:cNvPr id="3" name="Content Placeholder 2">
            <a:extLst>
              <a:ext uri="{FF2B5EF4-FFF2-40B4-BE49-F238E27FC236}">
                <a16:creationId xmlns:a16="http://schemas.microsoft.com/office/drawing/2014/main" id="{270B952D-4B50-40A7-AB80-BE38EAD70E6D}"/>
              </a:ext>
            </a:extLst>
          </p:cNvPr>
          <p:cNvSpPr>
            <a:spLocks noGrp="1"/>
          </p:cNvSpPr>
          <p:nvPr>
            <p:ph sz="half" idx="1"/>
          </p:nvPr>
        </p:nvSpPr>
        <p:spPr>
          <a:xfrm>
            <a:off x="838198" y="1533379"/>
            <a:ext cx="10936459" cy="4839286"/>
          </a:xfrm>
        </p:spPr>
        <p:txBody>
          <a:bodyPr>
            <a:normAutofit lnSpcReduction="10000"/>
          </a:bodyPr>
          <a:lstStyle/>
          <a:p>
            <a:r>
              <a:rPr lang="en-GB" sz="1600" dirty="0"/>
              <a:t>51.19% of businesses had </a:t>
            </a:r>
            <a:r>
              <a:rPr lang="en-GB" sz="1600" dirty="0">
                <a:solidFill>
                  <a:srgbClr val="FF0000"/>
                </a:solidFill>
              </a:rPr>
              <a:t>revenue</a:t>
            </a:r>
            <a:r>
              <a:rPr lang="en-GB" sz="1600" dirty="0"/>
              <a:t> of less than €100,000, while 16.67% of businesses had revenue greater than €1 million</a:t>
            </a:r>
          </a:p>
          <a:p>
            <a:r>
              <a:rPr lang="en-GB" sz="1600" dirty="0"/>
              <a:t>The main reasons given why women might </a:t>
            </a:r>
            <a:r>
              <a:rPr lang="en-GB" sz="1600" dirty="0">
                <a:solidFill>
                  <a:srgbClr val="FF0000"/>
                </a:solidFill>
              </a:rPr>
              <a:t>not start a business </a:t>
            </a:r>
            <a:r>
              <a:rPr lang="en-GB" sz="1600" dirty="0"/>
              <a:t>were: (1) Lack of access to finance, (2) Too few role models, (3) Low self-confidence, and (4) Unwilling to take risk</a:t>
            </a:r>
          </a:p>
          <a:p>
            <a:r>
              <a:rPr lang="en-GB" sz="1600" dirty="0"/>
              <a:t>The </a:t>
            </a:r>
            <a:r>
              <a:rPr lang="en-GB" sz="1600" dirty="0">
                <a:solidFill>
                  <a:srgbClr val="FF0000"/>
                </a:solidFill>
              </a:rPr>
              <a:t>biggest challenges </a:t>
            </a:r>
            <a:r>
              <a:rPr lang="en-GB" sz="1600" dirty="0"/>
              <a:t>facing women business owners were identified as: (1) Difficulty securing finance, (2) Lack of knowledge / skills about starting and growing a business, (3) Difficulty obtaining support from state enterprise agencies, and (4) Substantial caring obligations</a:t>
            </a:r>
          </a:p>
          <a:p>
            <a:r>
              <a:rPr lang="en-GB" sz="1600" dirty="0"/>
              <a:t>The three business areas that respondents considered they </a:t>
            </a:r>
            <a:r>
              <a:rPr lang="en-GB" sz="1600" dirty="0">
                <a:solidFill>
                  <a:srgbClr val="FF0000"/>
                </a:solidFill>
              </a:rPr>
              <a:t>needed training </a:t>
            </a:r>
            <a:r>
              <a:rPr lang="en-GB" sz="1600" dirty="0"/>
              <a:t>to help start their business were: (1) Financial management and cost control, (2) Business planning and organisation, and (3) Fundraising / Investor relations</a:t>
            </a:r>
          </a:p>
          <a:p>
            <a:r>
              <a:rPr lang="en-GB" sz="1600" dirty="0"/>
              <a:t>The </a:t>
            </a:r>
            <a:r>
              <a:rPr lang="en-GB" sz="1600" dirty="0">
                <a:solidFill>
                  <a:srgbClr val="FF0000"/>
                </a:solidFill>
              </a:rPr>
              <a:t>main sources of finance </a:t>
            </a:r>
            <a:r>
              <a:rPr lang="en-GB" sz="1600" dirty="0"/>
              <a:t>for </a:t>
            </a:r>
            <a:r>
              <a:rPr lang="en-GB" sz="1600" u="sng" dirty="0"/>
              <a:t>starting</a:t>
            </a:r>
            <a:r>
              <a:rPr lang="en-GB" sz="1600" dirty="0"/>
              <a:t> a business were identified as: (1) Own savings, (2) Family / relatives, (3) Government grants </a:t>
            </a:r>
          </a:p>
          <a:p>
            <a:r>
              <a:rPr lang="en-GB" sz="1600" dirty="0"/>
              <a:t>The </a:t>
            </a:r>
            <a:r>
              <a:rPr lang="en-GB" sz="1600" dirty="0">
                <a:solidFill>
                  <a:srgbClr val="FF0000"/>
                </a:solidFill>
              </a:rPr>
              <a:t>top three sources of finance </a:t>
            </a:r>
            <a:r>
              <a:rPr lang="en-GB" sz="1600" dirty="0"/>
              <a:t>for </a:t>
            </a:r>
            <a:r>
              <a:rPr lang="en-GB" sz="1600" u="sng" dirty="0"/>
              <a:t>growing</a:t>
            </a:r>
            <a:r>
              <a:rPr lang="en-GB" sz="1600" dirty="0"/>
              <a:t> a business were: (1) Bank – business loan, (2) Government grants, and (3) Business savings </a:t>
            </a:r>
          </a:p>
          <a:p>
            <a:r>
              <a:rPr lang="en-GB" sz="1600" dirty="0"/>
              <a:t>The </a:t>
            </a:r>
            <a:r>
              <a:rPr lang="en-GB" sz="1600" dirty="0">
                <a:solidFill>
                  <a:srgbClr val="FF0000"/>
                </a:solidFill>
              </a:rPr>
              <a:t>sources ranked lowest </a:t>
            </a:r>
            <a:r>
              <a:rPr lang="en-GB" sz="1600" dirty="0"/>
              <a:t>were: (1) Angel investor finance, and (2) Venture capital funds </a:t>
            </a:r>
          </a:p>
          <a:p>
            <a:r>
              <a:rPr lang="en-GB" sz="1600" dirty="0"/>
              <a:t>The main reasons that women choose </a:t>
            </a:r>
            <a:r>
              <a:rPr lang="en-GB" sz="1600" dirty="0">
                <a:solidFill>
                  <a:srgbClr val="FF0000"/>
                </a:solidFill>
              </a:rPr>
              <a:t>not to use venture capital or angel investment </a:t>
            </a:r>
            <a:r>
              <a:rPr lang="en-GB" sz="1600" dirty="0"/>
              <a:t>were: (1) Want to minimize giving percentage of ownership to outsiders, (2) Expectation of gender discrimination, and (3) Prefer to self-finance through cash flow</a:t>
            </a:r>
          </a:p>
          <a:p>
            <a:r>
              <a:rPr lang="en-GB" sz="1600" dirty="0"/>
              <a:t>The highest ranked actions proposed to </a:t>
            </a:r>
            <a:r>
              <a:rPr lang="en-GB" sz="1600" dirty="0">
                <a:solidFill>
                  <a:srgbClr val="FF0000"/>
                </a:solidFill>
              </a:rPr>
              <a:t>improve access to finance</a:t>
            </a:r>
            <a:r>
              <a:rPr lang="en-GB" sz="1600" dirty="0"/>
              <a:t> were: (1) Access to start-up grants specifically for women entrepreneurs, (2) Provide more direct advice and support with accessing the right source of funding, and (3) Access to 100% finance guarantee loan schemes for Women Entrepreneurs</a:t>
            </a:r>
          </a:p>
        </p:txBody>
      </p:sp>
    </p:spTree>
    <p:extLst>
      <p:ext uri="{BB962C8B-B14F-4D97-AF65-F5344CB8AC3E}">
        <p14:creationId xmlns:p14="http://schemas.microsoft.com/office/powerpoint/2010/main" val="193502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4AD2-B0CE-4F6D-BDB9-2E2CBF95EB92}"/>
              </a:ext>
            </a:extLst>
          </p:cNvPr>
          <p:cNvSpPr>
            <a:spLocks noGrp="1"/>
          </p:cNvSpPr>
          <p:nvPr>
            <p:ph type="title"/>
          </p:nvPr>
        </p:nvSpPr>
        <p:spPr/>
        <p:txBody>
          <a:bodyPr/>
          <a:lstStyle/>
          <a:p>
            <a:r>
              <a:rPr lang="en-GB" dirty="0"/>
              <a:t>Key Messages</a:t>
            </a:r>
            <a:endParaRPr lang="en-BE" dirty="0"/>
          </a:p>
        </p:txBody>
      </p:sp>
      <p:sp>
        <p:nvSpPr>
          <p:cNvPr id="3" name="Content Placeholder 2">
            <a:extLst>
              <a:ext uri="{FF2B5EF4-FFF2-40B4-BE49-F238E27FC236}">
                <a16:creationId xmlns:a16="http://schemas.microsoft.com/office/drawing/2014/main" id="{270B952D-4B50-40A7-AB80-BE38EAD70E6D}"/>
              </a:ext>
            </a:extLst>
          </p:cNvPr>
          <p:cNvSpPr>
            <a:spLocks noGrp="1"/>
          </p:cNvSpPr>
          <p:nvPr>
            <p:ph sz="half" idx="1"/>
          </p:nvPr>
        </p:nvSpPr>
        <p:spPr>
          <a:xfrm>
            <a:off x="838201" y="1540777"/>
            <a:ext cx="10515599" cy="4171951"/>
          </a:xfrm>
        </p:spPr>
        <p:txBody>
          <a:bodyPr>
            <a:noAutofit/>
          </a:bodyPr>
          <a:lstStyle/>
          <a:p>
            <a:r>
              <a:rPr lang="en-GB" sz="1600" dirty="0"/>
              <a:t>If majority of businesses have turnover of less than €100,000, than good financial management is critical</a:t>
            </a:r>
          </a:p>
          <a:p>
            <a:r>
              <a:rPr lang="en-GB" sz="1600" dirty="0"/>
              <a:t>Women entrepreneurs lack self-confidence regarding financial literacy which reduces their desire to engage with VCs</a:t>
            </a:r>
          </a:p>
          <a:p>
            <a:r>
              <a:rPr lang="en-GB" sz="1600" dirty="0"/>
              <a:t>I don’t expect an Owner-Manager to be a qualified accountant, but I do expect them to understand the basics of finance (not just accountant’s job)</a:t>
            </a:r>
          </a:p>
          <a:p>
            <a:r>
              <a:rPr lang="en-GB" sz="1600" dirty="0"/>
              <a:t>Please, please - take a course on financial literacy (e.g. </a:t>
            </a:r>
            <a:r>
              <a:rPr lang="en-GB" sz="1600" dirty="0">
                <a:hlinkClick r:id="rId2"/>
              </a:rPr>
              <a:t>www.dothefinancials.com</a:t>
            </a:r>
            <a:r>
              <a:rPr lang="en-GB" sz="1600" dirty="0"/>
              <a:t>) </a:t>
            </a:r>
          </a:p>
          <a:p>
            <a:r>
              <a:rPr lang="en-GB" sz="1600" dirty="0"/>
              <a:t>Monitor dashboard monthly figures such as sales, costs, profit, cash in bank and debtors list which are critically important </a:t>
            </a:r>
          </a:p>
          <a:p>
            <a:r>
              <a:rPr lang="en-GB" sz="1600" dirty="0"/>
              <a:t>Understand financial statements as they help you to make better business decisions</a:t>
            </a:r>
          </a:p>
          <a:p>
            <a:r>
              <a:rPr lang="en-GB" sz="1600" dirty="0"/>
              <a:t>Which customers are making you the most / least amount of profit?</a:t>
            </a:r>
          </a:p>
          <a:p>
            <a:r>
              <a:rPr lang="en-GB" sz="1600" dirty="0"/>
              <a:t>Increase your cash flow by reducing your debtors</a:t>
            </a:r>
          </a:p>
          <a:p>
            <a:pPr marL="0" indent="0">
              <a:buNone/>
            </a:pPr>
            <a:endParaRPr lang="en-GB" sz="1600" dirty="0"/>
          </a:p>
          <a:p>
            <a:r>
              <a:rPr lang="en-GB" sz="1600" i="1" dirty="0"/>
              <a:t>“Financial literacy, meaning the ability to understand and effectively use financial tools, is the key to making informed financial decisions. It helps individuals make smart investments, save for retirement, and build resilience to economic shocks, like the one endured globally during the COVID-19 pandemic. Instead of living day-to-day and thus incurring higher costs, financially literate people are able to plan strategically for the long term. As such, a lack of financial knowledge prevents women from accumulating wealth and it ultimately stops them from securing their future”.  - World Economic Forum, February 2022</a:t>
            </a:r>
            <a:endParaRPr lang="en-BE" sz="1600" i="1" dirty="0"/>
          </a:p>
        </p:txBody>
      </p:sp>
    </p:spTree>
    <p:extLst>
      <p:ext uri="{BB962C8B-B14F-4D97-AF65-F5344CB8AC3E}">
        <p14:creationId xmlns:p14="http://schemas.microsoft.com/office/powerpoint/2010/main" val="2820248831"/>
      </p:ext>
    </p:extLst>
  </p:cSld>
  <p:clrMapOvr>
    <a:masterClrMapping/>
  </p:clrMapOvr>
</p:sld>
</file>

<file path=ppt/theme/theme1.xml><?xml version="1.0" encoding="utf-8"?>
<a:theme xmlns:a="http://schemas.openxmlformats.org/drawingml/2006/main" name="Office Theme">
  <a:themeElements>
    <a:clrScheme name="WEgate">
      <a:dk1>
        <a:srgbClr val="000000"/>
      </a:dk1>
      <a:lt1>
        <a:sysClr val="window" lastClr="FFFFFF"/>
      </a:lt1>
      <a:dk2>
        <a:srgbClr val="44546A"/>
      </a:dk2>
      <a:lt2>
        <a:srgbClr val="E7E6E6"/>
      </a:lt2>
      <a:accent1>
        <a:srgbClr val="3ECEC3"/>
      </a:accent1>
      <a:accent2>
        <a:srgbClr val="E539A8"/>
      </a:accent2>
      <a:accent3>
        <a:srgbClr val="A5A5A5"/>
      </a:accent3>
      <a:accent4>
        <a:srgbClr val="3A3838"/>
      </a:accent4>
      <a:accent5>
        <a:srgbClr val="21837C"/>
      </a:accent5>
      <a:accent6>
        <a:srgbClr val="88125E"/>
      </a:accent6>
      <a:hlink>
        <a:srgbClr val="3ECEC3"/>
      </a:hlink>
      <a:folHlink>
        <a:srgbClr val="21837C"/>
      </a:folHlink>
    </a:clrScheme>
    <a:fontScheme name="WEgate">
      <a:majorFont>
        <a:latin typeface="PF Square Sans Pro"/>
        <a:ea typeface=""/>
        <a:cs typeface=""/>
      </a:majorFont>
      <a:minorFont>
        <a:latin typeface="PF Squar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9955D6B400974982238A228876D682" ma:contentTypeVersion="11" ma:contentTypeDescription="Create a new document." ma:contentTypeScope="" ma:versionID="d8586d40b0e4f072421134db57a98dfa">
  <xsd:schema xmlns:xsd="http://www.w3.org/2001/XMLSchema" xmlns:xs="http://www.w3.org/2001/XMLSchema" xmlns:p="http://schemas.microsoft.com/office/2006/metadata/properties" xmlns:ns2="bd6d82be-311f-4130-9f55-7ed6b808051c" xmlns:ns3="f4375245-af35-490e-b12c-1d93d9b5e2d4" targetNamespace="http://schemas.microsoft.com/office/2006/metadata/properties" ma:root="true" ma:fieldsID="ef7180d71619fee454ec93d62ce0dfe2" ns2:_="" ns3:_="">
    <xsd:import namespace="bd6d82be-311f-4130-9f55-7ed6b808051c"/>
    <xsd:import namespace="f4375245-af35-490e-b12c-1d93d9b5e2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d82be-311f-4130-9f55-7ed6b8080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375245-af35-490e-b12c-1d93d9b5e2d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5529E5-3586-47A8-BF07-0FD96B882496}">
  <ds:schemaRefs>
    <ds:schemaRef ds:uri="http://schemas.microsoft.com/sharepoint/v3/contenttype/forms"/>
  </ds:schemaRefs>
</ds:datastoreItem>
</file>

<file path=customXml/itemProps2.xml><?xml version="1.0" encoding="utf-8"?>
<ds:datastoreItem xmlns:ds="http://schemas.openxmlformats.org/officeDocument/2006/customXml" ds:itemID="{FB852729-7073-48E1-9907-85F9DEA9CFB2}">
  <ds:schemaRefs>
    <ds:schemaRef ds:uri="bd6d82be-311f-4130-9f55-7ed6b808051c"/>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f4375245-af35-490e-b12c-1d93d9b5e2d4"/>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B0AF8C1-41A9-464D-955E-495F62700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d82be-311f-4130-9f55-7ed6b808051c"/>
    <ds:schemaRef ds:uri="f4375245-af35-490e-b12c-1d93d9b5e2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6777</TotalTime>
  <Words>639</Words>
  <Application>Microsoft Office PowerPoint</Application>
  <PresentationFormat>Širokozaslonsko</PresentationFormat>
  <Paragraphs>26</Paragraphs>
  <Slides>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5</vt:i4>
      </vt:variant>
    </vt:vector>
  </HeadingPairs>
  <TitlesOfParts>
    <vt:vector size="11" baseType="lpstr">
      <vt:lpstr>Arial</vt:lpstr>
      <vt:lpstr>Calibri</vt:lpstr>
      <vt:lpstr>Courier New</vt:lpstr>
      <vt:lpstr>PF Square Sans Pro</vt:lpstr>
      <vt:lpstr>Wingdings</vt:lpstr>
      <vt:lpstr>Office Theme</vt:lpstr>
      <vt:lpstr>   Financial Literacy Amongst  Women Entrepreneurs</vt:lpstr>
      <vt:lpstr>Importance of Financial Literacy</vt:lpstr>
      <vt:lpstr>Level of Financial Training</vt:lpstr>
      <vt:lpstr>Webarometer Results 2021</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Secretariat ESBA</dc:creator>
  <cp:lastModifiedBy>Lidija Flajs</cp:lastModifiedBy>
  <cp:revision>90</cp:revision>
  <dcterms:created xsi:type="dcterms:W3CDTF">2020-02-10T08:44:32Z</dcterms:created>
  <dcterms:modified xsi:type="dcterms:W3CDTF">2022-03-23T14:07:22Z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0x010100DD9955D6B400974982238A228876D682</vt:lpwstr>
  </property>
</Properties>
</file>